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2"/>
  </p:notesMasterIdLst>
  <p:handoutMasterIdLst>
    <p:handoutMasterId r:id="rId23"/>
  </p:handoutMasterIdLst>
  <p:sldIdLst>
    <p:sldId id="613" r:id="rId2"/>
    <p:sldId id="619" r:id="rId3"/>
    <p:sldId id="616" r:id="rId4"/>
    <p:sldId id="618" r:id="rId5"/>
    <p:sldId id="620" r:id="rId6"/>
    <p:sldId id="615" r:id="rId7"/>
    <p:sldId id="603" r:id="rId8"/>
    <p:sldId id="409" r:id="rId9"/>
    <p:sldId id="586" r:id="rId10"/>
    <p:sldId id="604" r:id="rId11"/>
    <p:sldId id="605" r:id="rId12"/>
    <p:sldId id="606" r:id="rId13"/>
    <p:sldId id="607" r:id="rId14"/>
    <p:sldId id="602" r:id="rId15"/>
    <p:sldId id="588" r:id="rId16"/>
    <p:sldId id="609" r:id="rId17"/>
    <p:sldId id="499" r:id="rId18"/>
    <p:sldId id="610" r:id="rId19"/>
    <p:sldId id="612" r:id="rId20"/>
    <p:sldId id="611" r:id="rId21"/>
  </p:sldIdLst>
  <p:sldSz cx="12192000" cy="6858000"/>
  <p:notesSz cx="6805613" cy="9939338"/>
  <p:defaultTextStyle>
    <a:defPPr>
      <a:defRPr lang="ru-RU"/>
    </a:defPPr>
    <a:lvl1pPr marL="0" algn="l" defTabSz="914268" rtl="0" eaLnBrk="1" latinLnBrk="0" hangingPunct="1">
      <a:defRPr sz="1900" kern="1200">
        <a:solidFill>
          <a:schemeClr val="tx1"/>
        </a:solidFill>
        <a:latin typeface="+mn-lt"/>
        <a:ea typeface="+mn-ea"/>
        <a:cs typeface="+mn-cs"/>
      </a:defRPr>
    </a:lvl1pPr>
    <a:lvl2pPr marL="457134" algn="l" defTabSz="914268" rtl="0" eaLnBrk="1" latinLnBrk="0" hangingPunct="1">
      <a:defRPr sz="1900" kern="1200">
        <a:solidFill>
          <a:schemeClr val="tx1"/>
        </a:solidFill>
        <a:latin typeface="+mn-lt"/>
        <a:ea typeface="+mn-ea"/>
        <a:cs typeface="+mn-cs"/>
      </a:defRPr>
    </a:lvl2pPr>
    <a:lvl3pPr marL="914268" algn="l" defTabSz="914268" rtl="0" eaLnBrk="1" latinLnBrk="0" hangingPunct="1">
      <a:defRPr sz="1900" kern="1200">
        <a:solidFill>
          <a:schemeClr val="tx1"/>
        </a:solidFill>
        <a:latin typeface="+mn-lt"/>
        <a:ea typeface="+mn-ea"/>
        <a:cs typeface="+mn-cs"/>
      </a:defRPr>
    </a:lvl3pPr>
    <a:lvl4pPr marL="1371403" algn="l" defTabSz="914268" rtl="0" eaLnBrk="1" latinLnBrk="0" hangingPunct="1">
      <a:defRPr sz="1900" kern="1200">
        <a:solidFill>
          <a:schemeClr val="tx1"/>
        </a:solidFill>
        <a:latin typeface="+mn-lt"/>
        <a:ea typeface="+mn-ea"/>
        <a:cs typeface="+mn-cs"/>
      </a:defRPr>
    </a:lvl4pPr>
    <a:lvl5pPr marL="1828534" algn="l" defTabSz="914268" rtl="0" eaLnBrk="1" latinLnBrk="0" hangingPunct="1">
      <a:defRPr sz="1900" kern="1200">
        <a:solidFill>
          <a:schemeClr val="tx1"/>
        </a:solidFill>
        <a:latin typeface="+mn-lt"/>
        <a:ea typeface="+mn-ea"/>
        <a:cs typeface="+mn-cs"/>
      </a:defRPr>
    </a:lvl5pPr>
    <a:lvl6pPr marL="2285668" algn="l" defTabSz="914268" rtl="0" eaLnBrk="1" latinLnBrk="0" hangingPunct="1">
      <a:defRPr sz="1900" kern="1200">
        <a:solidFill>
          <a:schemeClr val="tx1"/>
        </a:solidFill>
        <a:latin typeface="+mn-lt"/>
        <a:ea typeface="+mn-ea"/>
        <a:cs typeface="+mn-cs"/>
      </a:defRPr>
    </a:lvl6pPr>
    <a:lvl7pPr marL="2742802" algn="l" defTabSz="914268" rtl="0" eaLnBrk="1" latinLnBrk="0" hangingPunct="1">
      <a:defRPr sz="1900" kern="1200">
        <a:solidFill>
          <a:schemeClr val="tx1"/>
        </a:solidFill>
        <a:latin typeface="+mn-lt"/>
        <a:ea typeface="+mn-ea"/>
        <a:cs typeface="+mn-cs"/>
      </a:defRPr>
    </a:lvl7pPr>
    <a:lvl8pPr marL="3199936" algn="l" defTabSz="914268" rtl="0" eaLnBrk="1" latinLnBrk="0" hangingPunct="1">
      <a:defRPr sz="1900" kern="1200">
        <a:solidFill>
          <a:schemeClr val="tx1"/>
        </a:solidFill>
        <a:latin typeface="+mn-lt"/>
        <a:ea typeface="+mn-ea"/>
        <a:cs typeface="+mn-cs"/>
      </a:defRPr>
    </a:lvl8pPr>
    <a:lvl9pPr marL="3657071" algn="l" defTabSz="914268"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696B"/>
    <a:srgbClr val="FDCFD0"/>
    <a:srgbClr val="FFFFFF"/>
    <a:srgbClr val="EAEAEA"/>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Средний стиль 1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12" autoAdjust="0"/>
    <p:restoredTop sz="91239" autoAdjust="0"/>
  </p:normalViewPr>
  <p:slideViewPr>
    <p:cSldViewPr snapToGrid="0">
      <p:cViewPr varScale="1">
        <p:scale>
          <a:sx n="104" d="100"/>
          <a:sy n="104" d="100"/>
        </p:scale>
        <p:origin x="1248" y="114"/>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D99672-2606-4CF0-B992-6BBF7A8115D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F41A1757-ADAF-4FB9-87DC-32ED2C55E8B0}">
      <dgm:prSet phldrT="[Текст]" custT="1">
        <dgm:style>
          <a:lnRef idx="1">
            <a:schemeClr val="accent6"/>
          </a:lnRef>
          <a:fillRef idx="2">
            <a:schemeClr val="accent6"/>
          </a:fillRef>
          <a:effectRef idx="1">
            <a:schemeClr val="accent6"/>
          </a:effectRef>
          <a:fontRef idx="minor">
            <a:schemeClr val="dk1"/>
          </a:fontRef>
        </dgm:style>
      </dgm:prSet>
      <dgm:spPr/>
      <dgm:t>
        <a:bodyPr/>
        <a:lstStyle/>
        <a:p>
          <a:pPr>
            <a:lnSpc>
              <a:spcPct val="100000"/>
            </a:lnSpc>
            <a:spcAft>
              <a:spcPts val="0"/>
            </a:spcAft>
          </a:pPr>
          <a:r>
            <a:rPr lang="ru-RU" sz="2400" b="1" dirty="0">
              <a:solidFill>
                <a:schemeClr val="bg2">
                  <a:lumMod val="25000"/>
                </a:schemeClr>
              </a:solidFill>
              <a:latin typeface="Calibri" panose="020F0502020204030204" pitchFamily="34" charset="0"/>
            </a:rPr>
            <a:t>Федеральный закон </a:t>
          </a:r>
          <a:br>
            <a:rPr lang="ru-RU" sz="2400" b="1" dirty="0">
              <a:solidFill>
                <a:schemeClr val="bg2">
                  <a:lumMod val="25000"/>
                </a:schemeClr>
              </a:solidFill>
              <a:latin typeface="Calibri" panose="020F0502020204030204" pitchFamily="34" charset="0"/>
            </a:rPr>
          </a:br>
          <a:r>
            <a:rPr lang="ru-RU" sz="2400" b="1" dirty="0">
              <a:solidFill>
                <a:schemeClr val="bg2">
                  <a:lumMod val="25000"/>
                </a:schemeClr>
              </a:solidFill>
              <a:latin typeface="Calibri" panose="020F0502020204030204" pitchFamily="34" charset="0"/>
            </a:rPr>
            <a:t>от 25.12.2008 </a:t>
          </a:r>
        </a:p>
        <a:p>
          <a:pPr>
            <a:lnSpc>
              <a:spcPct val="100000"/>
            </a:lnSpc>
            <a:spcAft>
              <a:spcPts val="0"/>
            </a:spcAft>
          </a:pPr>
          <a:r>
            <a:rPr lang="ru-RU" sz="2400" b="1" dirty="0">
              <a:solidFill>
                <a:schemeClr val="bg2">
                  <a:lumMod val="25000"/>
                </a:schemeClr>
              </a:solidFill>
              <a:latin typeface="Calibri" panose="020F0502020204030204" pitchFamily="34" charset="0"/>
            </a:rPr>
            <a:t>№ 273-ФЗ «О противодействии коррупции»</a:t>
          </a:r>
        </a:p>
      </dgm:t>
    </dgm:pt>
    <dgm:pt modelId="{0FDFCFD3-58B3-45E1-9575-B401798856CD}" type="parTrans" cxnId="{1B52D8F4-2B90-4600-97A5-4E23FA918886}">
      <dgm:prSet/>
      <dgm:spPr/>
      <dgm:t>
        <a:bodyPr/>
        <a:lstStyle/>
        <a:p>
          <a:endParaRPr lang="ru-RU"/>
        </a:p>
      </dgm:t>
    </dgm:pt>
    <dgm:pt modelId="{A68E3341-F6CD-44C6-96EB-C2A6CE47CF53}" type="sibTrans" cxnId="{1B52D8F4-2B90-4600-97A5-4E23FA918886}">
      <dgm:prSet/>
      <dgm:spPr/>
      <dgm:t>
        <a:bodyPr/>
        <a:lstStyle/>
        <a:p>
          <a:endParaRPr lang="ru-RU"/>
        </a:p>
      </dgm:t>
    </dgm:pt>
    <dgm:pt modelId="{B7F31A6C-5FB7-41A7-BE9A-EC1D62827A60}">
      <dgm:prSet phldrT="[Текст]" custT="1">
        <dgm:style>
          <a:lnRef idx="0">
            <a:schemeClr val="accent3"/>
          </a:lnRef>
          <a:fillRef idx="3">
            <a:schemeClr val="accent3"/>
          </a:fillRef>
          <a:effectRef idx="3">
            <a:schemeClr val="accent3"/>
          </a:effectRef>
          <a:fontRef idx="minor">
            <a:schemeClr val="lt1"/>
          </a:fontRef>
        </dgm:style>
      </dgm:prSet>
      <dgm:spPr>
        <a:solidFill>
          <a:schemeClr val="accent1">
            <a:lumMod val="40000"/>
            <a:lumOff val="60000"/>
          </a:schemeClr>
        </a:solidFill>
        <a:ln/>
      </dgm:spPr>
      <dgm:t>
        <a:bodyPr/>
        <a:lstStyle/>
        <a:p>
          <a:pPr algn="just">
            <a:lnSpc>
              <a:spcPct val="100000"/>
            </a:lnSpc>
          </a:pPr>
          <a:r>
            <a:rPr lang="ru-RU" sz="1800" b="1" dirty="0"/>
            <a:t>Коррупция</a:t>
          </a:r>
          <a:r>
            <a:rPr lang="ru-RU" sz="1800" dirty="0"/>
            <a:t> </a:t>
          </a:r>
          <a:r>
            <a:rPr lang="ru-RU" sz="1800" dirty="0">
              <a:sym typeface="Symbol"/>
            </a:rPr>
            <a:t></a:t>
          </a:r>
          <a:r>
            <a:rPr lang="ru-RU" sz="1800" dirty="0"/>
            <a:t> это злоупотребление служебным положением, дача взятки, получение взятки, злоупотребление  полномочиями, коммерческий подкуп либо иное незаконное использование  физическим лицом своего должностного положения вопреки законным интересам общества и государства в целях получения выгоды в виде денег, ценностей, иного имущества или услуг имущественного характера, иных имущественных прав для себя или для третьих лиц либо незаконное предоставление такой выгоды указанному лицу другими физическими лицами, совершение данных деяний от имени или в интересах юридического лица.</a:t>
          </a:r>
          <a:endParaRPr lang="ru-RU" sz="1800" dirty="0">
            <a:latin typeface="Calibri" panose="020F0502020204030204" pitchFamily="34" charset="0"/>
          </a:endParaRPr>
        </a:p>
      </dgm:t>
    </dgm:pt>
    <dgm:pt modelId="{92B0365E-ACB9-4171-92E2-F77D325F7CB4}" type="parTrans" cxnId="{BE2D0CBD-A0DD-4B18-B765-E7B6840ED13C}">
      <dgm:prSet/>
      <dgm:spPr/>
    </dgm:pt>
    <dgm:pt modelId="{F09AEF36-05FC-478A-99A4-1790F51D787D}" type="sibTrans" cxnId="{BE2D0CBD-A0DD-4B18-B765-E7B6840ED13C}">
      <dgm:prSet/>
      <dgm:spPr/>
    </dgm:pt>
    <dgm:pt modelId="{6E7CD81D-ECE9-46C7-96E8-A1077F9A787A}">
      <dgm:prSet phldrT="[Текст]" custT="1">
        <dgm:style>
          <a:lnRef idx="0">
            <a:schemeClr val="accent3"/>
          </a:lnRef>
          <a:fillRef idx="3">
            <a:schemeClr val="accent3"/>
          </a:fillRef>
          <a:effectRef idx="3">
            <a:schemeClr val="accent3"/>
          </a:effectRef>
          <a:fontRef idx="minor">
            <a:schemeClr val="lt1"/>
          </a:fontRef>
        </dgm:style>
      </dgm:prSet>
      <dgm:spPr>
        <a:solidFill>
          <a:schemeClr val="accent1">
            <a:lumMod val="40000"/>
            <a:lumOff val="60000"/>
          </a:schemeClr>
        </a:solidFill>
        <a:ln/>
      </dgm:spPr>
      <dgm:t>
        <a:bodyPr/>
        <a:lstStyle/>
        <a:p>
          <a:pPr algn="just">
            <a:lnSpc>
              <a:spcPct val="100000"/>
            </a:lnSpc>
          </a:pPr>
          <a:r>
            <a:rPr lang="ru-RU" sz="1800" b="1" dirty="0">
              <a:latin typeface="Calibri" panose="020F0502020204030204" pitchFamily="34" charset="0"/>
            </a:rPr>
            <a:t>Конфликт интересов </a:t>
          </a:r>
          <a:r>
            <a:rPr lang="ru-RU" sz="1800" dirty="0">
              <a:latin typeface="Calibri" panose="020F0502020204030204" pitchFamily="34" charset="0"/>
            </a:rPr>
            <a:t>– ситуация, при которой личная заинтересованность (прямая или косвенная) лица, замещающего должность, замещение которой предусматривает обязанность принимать меры по предотвращению и урегулированию конфликта интересов, влияет или может повлиять на надлежащее, объективное и беспристрастное исполнение им должностных (служебных) обязанностей (осуществление полномочий).</a:t>
          </a:r>
        </a:p>
      </dgm:t>
    </dgm:pt>
    <dgm:pt modelId="{61C8883C-6BE9-41DB-BCDE-13093F83C1D2}" type="parTrans" cxnId="{D35DEAF9-1A31-47CE-AFB6-86A7CAC179EB}">
      <dgm:prSet/>
      <dgm:spPr/>
    </dgm:pt>
    <dgm:pt modelId="{F81E59A9-FBDC-4F04-A700-2E82DB7E69BD}" type="sibTrans" cxnId="{D35DEAF9-1A31-47CE-AFB6-86A7CAC179EB}">
      <dgm:prSet/>
      <dgm:spPr/>
    </dgm:pt>
    <dgm:pt modelId="{D4C46BF3-C328-4DF7-8A02-DB4D6FBF7887}" type="pres">
      <dgm:prSet presAssocID="{A0D99672-2606-4CF0-B992-6BBF7A8115D6}" presName="Name0" presStyleCnt="0">
        <dgm:presLayoutVars>
          <dgm:dir/>
          <dgm:animLvl val="lvl"/>
          <dgm:resizeHandles val="exact"/>
        </dgm:presLayoutVars>
      </dgm:prSet>
      <dgm:spPr/>
    </dgm:pt>
    <dgm:pt modelId="{E32FA429-3464-4F20-893A-4FC5C150064C}" type="pres">
      <dgm:prSet presAssocID="{F41A1757-ADAF-4FB9-87DC-32ED2C55E8B0}" presName="linNode" presStyleCnt="0"/>
      <dgm:spPr/>
    </dgm:pt>
    <dgm:pt modelId="{4369A520-D874-4C2E-87F9-BEA2E739F7BB}" type="pres">
      <dgm:prSet presAssocID="{F41A1757-ADAF-4FB9-87DC-32ED2C55E8B0}" presName="parentText" presStyleLbl="node1" presStyleIdx="0" presStyleCnt="1" custScaleX="180950">
        <dgm:presLayoutVars>
          <dgm:chMax val="1"/>
          <dgm:bulletEnabled val="1"/>
        </dgm:presLayoutVars>
      </dgm:prSet>
      <dgm:spPr/>
    </dgm:pt>
    <dgm:pt modelId="{F2976419-03A6-436F-A94A-DC666B1976B3}" type="pres">
      <dgm:prSet presAssocID="{F41A1757-ADAF-4FB9-87DC-32ED2C55E8B0}" presName="descendantText" presStyleLbl="alignAccFollowNode1" presStyleIdx="0" presStyleCnt="1" custScaleX="286037" custScaleY="125000" custLinFactNeighborX="51" custLinFactNeighborY="-829">
        <dgm:presLayoutVars>
          <dgm:bulletEnabled val="1"/>
        </dgm:presLayoutVars>
      </dgm:prSet>
      <dgm:spPr/>
    </dgm:pt>
  </dgm:ptLst>
  <dgm:cxnLst>
    <dgm:cxn modelId="{5FF3CC13-2E43-4FC9-840D-4EB5B118B309}" type="presOf" srcId="{6E7CD81D-ECE9-46C7-96E8-A1077F9A787A}" destId="{F2976419-03A6-436F-A94A-DC666B1976B3}" srcOrd="0" destOrd="1" presId="urn:microsoft.com/office/officeart/2005/8/layout/vList5"/>
    <dgm:cxn modelId="{54CC9CB2-4F4A-4DF1-8995-4D04EEE8076E}" type="presOf" srcId="{A0D99672-2606-4CF0-B992-6BBF7A8115D6}" destId="{D4C46BF3-C328-4DF7-8A02-DB4D6FBF7887}" srcOrd="0" destOrd="0" presId="urn:microsoft.com/office/officeart/2005/8/layout/vList5"/>
    <dgm:cxn modelId="{BE2D0CBD-A0DD-4B18-B765-E7B6840ED13C}" srcId="{F41A1757-ADAF-4FB9-87DC-32ED2C55E8B0}" destId="{B7F31A6C-5FB7-41A7-BE9A-EC1D62827A60}" srcOrd="0" destOrd="0" parTransId="{92B0365E-ACB9-4171-92E2-F77D325F7CB4}" sibTransId="{F09AEF36-05FC-478A-99A4-1790F51D787D}"/>
    <dgm:cxn modelId="{258C2BC6-0E8D-4154-A15C-3109C55282D4}" type="presOf" srcId="{B7F31A6C-5FB7-41A7-BE9A-EC1D62827A60}" destId="{F2976419-03A6-436F-A94A-DC666B1976B3}" srcOrd="0" destOrd="0" presId="urn:microsoft.com/office/officeart/2005/8/layout/vList5"/>
    <dgm:cxn modelId="{C07FB9F4-DE87-4BE8-9703-AC32F9C519E4}" type="presOf" srcId="{F41A1757-ADAF-4FB9-87DC-32ED2C55E8B0}" destId="{4369A520-D874-4C2E-87F9-BEA2E739F7BB}" srcOrd="0" destOrd="0" presId="urn:microsoft.com/office/officeart/2005/8/layout/vList5"/>
    <dgm:cxn modelId="{1B52D8F4-2B90-4600-97A5-4E23FA918886}" srcId="{A0D99672-2606-4CF0-B992-6BBF7A8115D6}" destId="{F41A1757-ADAF-4FB9-87DC-32ED2C55E8B0}" srcOrd="0" destOrd="0" parTransId="{0FDFCFD3-58B3-45E1-9575-B401798856CD}" sibTransId="{A68E3341-F6CD-44C6-96EB-C2A6CE47CF53}"/>
    <dgm:cxn modelId="{D35DEAF9-1A31-47CE-AFB6-86A7CAC179EB}" srcId="{F41A1757-ADAF-4FB9-87DC-32ED2C55E8B0}" destId="{6E7CD81D-ECE9-46C7-96E8-A1077F9A787A}" srcOrd="1" destOrd="0" parTransId="{61C8883C-6BE9-41DB-BCDE-13093F83C1D2}" sibTransId="{F81E59A9-FBDC-4F04-A700-2E82DB7E69BD}"/>
    <dgm:cxn modelId="{1AECCAF1-9890-4436-936B-195DCD9EA56C}" type="presParOf" srcId="{D4C46BF3-C328-4DF7-8A02-DB4D6FBF7887}" destId="{E32FA429-3464-4F20-893A-4FC5C150064C}" srcOrd="0" destOrd="0" presId="urn:microsoft.com/office/officeart/2005/8/layout/vList5"/>
    <dgm:cxn modelId="{47214C9A-9AA9-4A21-82C1-BA5A11179A9C}" type="presParOf" srcId="{E32FA429-3464-4F20-893A-4FC5C150064C}" destId="{4369A520-D874-4C2E-87F9-BEA2E739F7BB}" srcOrd="0" destOrd="0" presId="urn:microsoft.com/office/officeart/2005/8/layout/vList5"/>
    <dgm:cxn modelId="{4A9C398A-280A-4717-A0D6-C3EE6FA6DC3F}" type="presParOf" srcId="{E32FA429-3464-4F20-893A-4FC5C150064C}" destId="{F2976419-03A6-436F-A94A-DC666B1976B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976419-03A6-436F-A94A-DC666B1976B3}">
      <dsp:nvSpPr>
        <dsp:cNvPr id="0" name=""/>
        <dsp:cNvSpPr/>
      </dsp:nvSpPr>
      <dsp:spPr>
        <a:xfrm rot="5400000">
          <a:off x="4505807" y="-1617098"/>
          <a:ext cx="4879149" cy="8113347"/>
        </a:xfrm>
        <a:prstGeom prst="round2SameRect">
          <a:avLst/>
        </a:prstGeom>
        <a:solidFill>
          <a:schemeClr val="accent1">
            <a:lumMod val="40000"/>
            <a:lumOff val="60000"/>
          </a:schemeClr>
        </a:solidFill>
        <a:ln>
          <a:noFill/>
        </a:ln>
        <a:effectLst>
          <a:outerShdw blurRad="57150" dist="19050" dir="5400000" algn="ctr" rotWithShape="0">
            <a:srgbClr val="000000">
              <a:alpha val="63000"/>
            </a:srgbClr>
          </a:outerShdw>
        </a:effectLst>
      </dsp:spPr>
      <dsp:style>
        <a:lnRef idx="0">
          <a:schemeClr val="accent3"/>
        </a:lnRef>
        <a:fillRef idx="3">
          <a:schemeClr val="accent3"/>
        </a:fillRef>
        <a:effectRef idx="3">
          <a:schemeClr val="accent3"/>
        </a:effectRef>
        <a:fontRef idx="minor">
          <a:schemeClr val="lt1"/>
        </a:fontRef>
      </dsp:style>
      <dsp:txBody>
        <a:bodyPr spcFirstLastPara="0" vert="horz" wrap="square" lIns="247650" tIns="123825" rIns="247650" bIns="123825" numCol="1" spcCol="1270" anchor="ctr" anchorCtr="0">
          <a:noAutofit/>
        </a:bodyPr>
        <a:lstStyle/>
        <a:p>
          <a:pPr marL="171450" lvl="1" indent="-171450" algn="just" defTabSz="800100">
            <a:lnSpc>
              <a:spcPct val="100000"/>
            </a:lnSpc>
            <a:spcBef>
              <a:spcPct val="0"/>
            </a:spcBef>
            <a:spcAft>
              <a:spcPct val="15000"/>
            </a:spcAft>
            <a:buChar char="•"/>
          </a:pPr>
          <a:r>
            <a:rPr lang="ru-RU" sz="1800" b="1" kern="1200" dirty="0"/>
            <a:t>Коррупция</a:t>
          </a:r>
          <a:r>
            <a:rPr lang="ru-RU" sz="1800" kern="1200" dirty="0"/>
            <a:t> </a:t>
          </a:r>
          <a:r>
            <a:rPr lang="ru-RU" sz="1800" kern="1200" dirty="0">
              <a:sym typeface="Symbol"/>
            </a:rPr>
            <a:t></a:t>
          </a:r>
          <a:r>
            <a:rPr lang="ru-RU" sz="1800" kern="1200" dirty="0"/>
            <a:t> это злоупотребление служебным положением, дача взятки, получение взятки, злоупотребление  полномочиями, коммерческий подкуп либо иное незаконное использование  физическим лицом своего должностного положения вопреки законным интересам общества и государства в целях получения выгоды в виде денег, ценностей, иного имущества или услуг имущественного характера, иных имущественных прав для себя или для третьих лиц либо незаконное предоставление такой выгоды указанному лицу другими физическими лицами, совершение данных деяний от имени или в интересах юридического лица.</a:t>
          </a:r>
          <a:endParaRPr lang="ru-RU" sz="1800" kern="1200" dirty="0">
            <a:latin typeface="Calibri" panose="020F0502020204030204" pitchFamily="34" charset="0"/>
          </a:endParaRPr>
        </a:p>
        <a:p>
          <a:pPr marL="171450" lvl="1" indent="-171450" algn="just" defTabSz="800100">
            <a:lnSpc>
              <a:spcPct val="100000"/>
            </a:lnSpc>
            <a:spcBef>
              <a:spcPct val="0"/>
            </a:spcBef>
            <a:spcAft>
              <a:spcPct val="15000"/>
            </a:spcAft>
            <a:buChar char="•"/>
          </a:pPr>
          <a:r>
            <a:rPr lang="ru-RU" sz="1800" b="1" kern="1200" dirty="0">
              <a:latin typeface="Calibri" panose="020F0502020204030204" pitchFamily="34" charset="0"/>
            </a:rPr>
            <a:t>Конфликт интересов </a:t>
          </a:r>
          <a:r>
            <a:rPr lang="ru-RU" sz="1800" kern="1200" dirty="0">
              <a:latin typeface="Calibri" panose="020F0502020204030204" pitchFamily="34" charset="0"/>
            </a:rPr>
            <a:t>– ситуация, при которой личная заинтересованность (прямая или косвенная) лица, замещающего должность, замещение которой предусматривает обязанность принимать меры по предотвращению и урегулированию конфликта интересов, влияет или может повлиять на надлежащее, объективное и беспристрастное исполнение им должностных (служебных) обязанностей (осуществление полномочий).</a:t>
          </a:r>
        </a:p>
      </dsp:txBody>
      <dsp:txXfrm rot="-5400000">
        <a:off x="2888708" y="238181"/>
        <a:ext cx="7875167" cy="4402789"/>
      </dsp:txXfrm>
    </dsp:sp>
    <dsp:sp modelId="{4369A520-D874-4C2E-87F9-BEA2E739F7BB}">
      <dsp:nvSpPr>
        <dsp:cNvPr id="0" name=""/>
        <dsp:cNvSpPr/>
      </dsp:nvSpPr>
      <dsp:spPr>
        <a:xfrm>
          <a:off x="814" y="2384"/>
          <a:ext cx="2887081" cy="4879149"/>
        </a:xfrm>
        <a:prstGeom prst="round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91440" tIns="45720" rIns="91440" bIns="45720" numCol="1" spcCol="1270" anchor="ctr" anchorCtr="0">
          <a:noAutofit/>
        </a:bodyPr>
        <a:lstStyle/>
        <a:p>
          <a:pPr marL="0" lvl="0" indent="0" algn="ctr" defTabSz="1066800">
            <a:lnSpc>
              <a:spcPct val="100000"/>
            </a:lnSpc>
            <a:spcBef>
              <a:spcPct val="0"/>
            </a:spcBef>
            <a:spcAft>
              <a:spcPts val="0"/>
            </a:spcAft>
            <a:buNone/>
          </a:pPr>
          <a:r>
            <a:rPr lang="ru-RU" sz="2400" b="1" kern="1200" dirty="0">
              <a:solidFill>
                <a:schemeClr val="bg2">
                  <a:lumMod val="25000"/>
                </a:schemeClr>
              </a:solidFill>
              <a:latin typeface="Calibri" panose="020F0502020204030204" pitchFamily="34" charset="0"/>
            </a:rPr>
            <a:t>Федеральный закон </a:t>
          </a:r>
          <a:br>
            <a:rPr lang="ru-RU" sz="2400" b="1" kern="1200" dirty="0">
              <a:solidFill>
                <a:schemeClr val="bg2">
                  <a:lumMod val="25000"/>
                </a:schemeClr>
              </a:solidFill>
              <a:latin typeface="Calibri" panose="020F0502020204030204" pitchFamily="34" charset="0"/>
            </a:rPr>
          </a:br>
          <a:r>
            <a:rPr lang="ru-RU" sz="2400" b="1" kern="1200" dirty="0">
              <a:solidFill>
                <a:schemeClr val="bg2">
                  <a:lumMod val="25000"/>
                </a:schemeClr>
              </a:solidFill>
              <a:latin typeface="Calibri" panose="020F0502020204030204" pitchFamily="34" charset="0"/>
            </a:rPr>
            <a:t>от 25.12.2008 </a:t>
          </a:r>
        </a:p>
        <a:p>
          <a:pPr marL="0" lvl="0" indent="0" algn="ctr" defTabSz="1066800">
            <a:lnSpc>
              <a:spcPct val="100000"/>
            </a:lnSpc>
            <a:spcBef>
              <a:spcPct val="0"/>
            </a:spcBef>
            <a:spcAft>
              <a:spcPts val="0"/>
            </a:spcAft>
            <a:buNone/>
          </a:pPr>
          <a:r>
            <a:rPr lang="ru-RU" sz="2400" b="1" kern="1200" dirty="0">
              <a:solidFill>
                <a:schemeClr val="bg2">
                  <a:lumMod val="25000"/>
                </a:schemeClr>
              </a:solidFill>
              <a:latin typeface="Calibri" panose="020F0502020204030204" pitchFamily="34" charset="0"/>
            </a:rPr>
            <a:t>№ 273-ФЗ «О противодействии коррупции»</a:t>
          </a:r>
        </a:p>
      </dsp:txBody>
      <dsp:txXfrm>
        <a:off x="141750" y="143320"/>
        <a:ext cx="2605209" cy="459727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2"/>
            <a:ext cx="2949575" cy="498474"/>
          </a:xfrm>
          <a:prstGeom prst="rect">
            <a:avLst/>
          </a:prstGeom>
        </p:spPr>
        <p:txBody>
          <a:bodyPr vert="horz" lIns="91439" tIns="45720" rIns="91439" bIns="45720" rtlCol="0"/>
          <a:lstStyle>
            <a:lvl1pPr algn="l">
              <a:defRPr sz="1200"/>
            </a:lvl1pPr>
          </a:lstStyle>
          <a:p>
            <a:endParaRPr lang="ru-RU" dirty="0"/>
          </a:p>
        </p:txBody>
      </p:sp>
      <p:sp>
        <p:nvSpPr>
          <p:cNvPr id="3" name="Дата 2"/>
          <p:cNvSpPr>
            <a:spLocks noGrp="1"/>
          </p:cNvSpPr>
          <p:nvPr>
            <p:ph type="dt" sz="quarter" idx="1"/>
          </p:nvPr>
        </p:nvSpPr>
        <p:spPr>
          <a:xfrm>
            <a:off x="3854451" y="2"/>
            <a:ext cx="2949575" cy="498474"/>
          </a:xfrm>
          <a:prstGeom prst="rect">
            <a:avLst/>
          </a:prstGeom>
        </p:spPr>
        <p:txBody>
          <a:bodyPr vert="horz" lIns="91439" tIns="45720" rIns="91439" bIns="45720" rtlCol="0"/>
          <a:lstStyle>
            <a:lvl1pPr algn="r">
              <a:defRPr sz="1200"/>
            </a:lvl1pPr>
          </a:lstStyle>
          <a:p>
            <a:fld id="{CC991DAE-59F0-4EE8-B143-310E7B6E750C}" type="datetimeFigureOut">
              <a:rPr lang="ru-RU" smtClean="0"/>
              <a:pPr/>
              <a:t>05.10.2023</a:t>
            </a:fld>
            <a:endParaRPr lang="ru-RU" dirty="0"/>
          </a:p>
        </p:txBody>
      </p:sp>
      <p:sp>
        <p:nvSpPr>
          <p:cNvPr id="4" name="Нижний колонтитул 3"/>
          <p:cNvSpPr>
            <a:spLocks noGrp="1"/>
          </p:cNvSpPr>
          <p:nvPr>
            <p:ph type="ftr" sz="quarter" idx="2"/>
          </p:nvPr>
        </p:nvSpPr>
        <p:spPr>
          <a:xfrm>
            <a:off x="1" y="9440864"/>
            <a:ext cx="2949575" cy="498474"/>
          </a:xfrm>
          <a:prstGeom prst="rect">
            <a:avLst/>
          </a:prstGeom>
        </p:spPr>
        <p:txBody>
          <a:bodyPr vert="horz" lIns="91439" tIns="45720" rIns="91439" bIns="45720" rtlCol="0" anchor="b"/>
          <a:lstStyle>
            <a:lvl1pPr algn="l">
              <a:defRPr sz="1200"/>
            </a:lvl1pPr>
          </a:lstStyle>
          <a:p>
            <a:endParaRPr lang="ru-RU" dirty="0"/>
          </a:p>
        </p:txBody>
      </p:sp>
      <p:sp>
        <p:nvSpPr>
          <p:cNvPr id="5" name="Номер слайда 4"/>
          <p:cNvSpPr>
            <a:spLocks noGrp="1"/>
          </p:cNvSpPr>
          <p:nvPr>
            <p:ph type="sldNum" sz="quarter" idx="3"/>
          </p:nvPr>
        </p:nvSpPr>
        <p:spPr>
          <a:xfrm>
            <a:off x="3854451" y="9440864"/>
            <a:ext cx="2949575" cy="498474"/>
          </a:xfrm>
          <a:prstGeom prst="rect">
            <a:avLst/>
          </a:prstGeom>
        </p:spPr>
        <p:txBody>
          <a:bodyPr vert="horz" lIns="91439" tIns="45720" rIns="91439" bIns="45720" rtlCol="0" anchor="b"/>
          <a:lstStyle>
            <a:lvl1pPr algn="r">
              <a:defRPr sz="1200"/>
            </a:lvl1pPr>
          </a:lstStyle>
          <a:p>
            <a:fld id="{66ABE879-7013-4CF6-BFE0-243F47E63B13}" type="slidenum">
              <a:rPr lang="ru-RU" smtClean="0"/>
              <a:pPr/>
              <a:t>‹#›</a:t>
            </a:fld>
            <a:endParaRPr lang="ru-RU" dirty="0"/>
          </a:p>
        </p:txBody>
      </p:sp>
    </p:spTree>
    <p:extLst>
      <p:ext uri="{BB962C8B-B14F-4D97-AF65-F5344CB8AC3E}">
        <p14:creationId xmlns:p14="http://schemas.microsoft.com/office/powerpoint/2010/main" val="879164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2" y="4"/>
            <a:ext cx="2949099" cy="498693"/>
          </a:xfrm>
          <a:prstGeom prst="rect">
            <a:avLst/>
          </a:prstGeom>
        </p:spPr>
        <p:txBody>
          <a:bodyPr vert="horz" lIns="91424" tIns="45712" rIns="91424" bIns="45712" rtlCol="0"/>
          <a:lstStyle>
            <a:lvl1pPr algn="l">
              <a:defRPr sz="1200"/>
            </a:lvl1pPr>
          </a:lstStyle>
          <a:p>
            <a:endParaRPr lang="ru-RU" dirty="0"/>
          </a:p>
        </p:txBody>
      </p:sp>
      <p:sp>
        <p:nvSpPr>
          <p:cNvPr id="3" name="Дата 2"/>
          <p:cNvSpPr>
            <a:spLocks noGrp="1"/>
          </p:cNvSpPr>
          <p:nvPr>
            <p:ph type="dt" idx="1"/>
          </p:nvPr>
        </p:nvSpPr>
        <p:spPr>
          <a:xfrm>
            <a:off x="3854940" y="4"/>
            <a:ext cx="2949099" cy="498693"/>
          </a:xfrm>
          <a:prstGeom prst="rect">
            <a:avLst/>
          </a:prstGeom>
        </p:spPr>
        <p:txBody>
          <a:bodyPr vert="horz" lIns="91424" tIns="45712" rIns="91424" bIns="45712" rtlCol="0"/>
          <a:lstStyle>
            <a:lvl1pPr algn="r">
              <a:defRPr sz="1200"/>
            </a:lvl1pPr>
          </a:lstStyle>
          <a:p>
            <a:fld id="{61EBA740-8F53-4D2F-850E-9DA3C22D37EA}" type="datetimeFigureOut">
              <a:rPr lang="ru-RU" smtClean="0"/>
              <a:pPr/>
              <a:t>05.10.2023</a:t>
            </a:fld>
            <a:endParaRPr lang="ru-RU" dirty="0"/>
          </a:p>
        </p:txBody>
      </p:sp>
      <p:sp>
        <p:nvSpPr>
          <p:cNvPr id="4" name="Образ слайда 3"/>
          <p:cNvSpPr>
            <a:spLocks noGrp="1" noRot="1" noChangeAspect="1"/>
          </p:cNvSpPr>
          <p:nvPr>
            <p:ph type="sldImg" idx="2"/>
          </p:nvPr>
        </p:nvSpPr>
        <p:spPr>
          <a:xfrm>
            <a:off x="420688" y="1241425"/>
            <a:ext cx="5964237" cy="3355975"/>
          </a:xfrm>
          <a:prstGeom prst="rect">
            <a:avLst/>
          </a:prstGeom>
          <a:noFill/>
          <a:ln w="12700">
            <a:solidFill>
              <a:prstClr val="black"/>
            </a:solidFill>
          </a:ln>
        </p:spPr>
        <p:txBody>
          <a:bodyPr vert="horz" lIns="91424" tIns="45712" rIns="91424" bIns="45712" rtlCol="0" anchor="ctr"/>
          <a:lstStyle/>
          <a:p>
            <a:endParaRPr lang="ru-RU" dirty="0"/>
          </a:p>
        </p:txBody>
      </p:sp>
      <p:sp>
        <p:nvSpPr>
          <p:cNvPr id="5" name="Заметки 4"/>
          <p:cNvSpPr>
            <a:spLocks noGrp="1"/>
          </p:cNvSpPr>
          <p:nvPr>
            <p:ph type="body" sz="quarter" idx="3"/>
          </p:nvPr>
        </p:nvSpPr>
        <p:spPr>
          <a:xfrm>
            <a:off x="680562" y="4783308"/>
            <a:ext cx="5444490" cy="3913614"/>
          </a:xfrm>
          <a:prstGeom prst="rect">
            <a:avLst/>
          </a:prstGeom>
        </p:spPr>
        <p:txBody>
          <a:bodyPr vert="horz" lIns="91424" tIns="45712" rIns="91424" bIns="45712"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2" y="9440648"/>
            <a:ext cx="2949099" cy="498692"/>
          </a:xfrm>
          <a:prstGeom prst="rect">
            <a:avLst/>
          </a:prstGeom>
        </p:spPr>
        <p:txBody>
          <a:bodyPr vert="horz" lIns="91424" tIns="45712" rIns="91424" bIns="45712" rtlCol="0" anchor="b"/>
          <a:lstStyle>
            <a:lvl1pPr algn="l">
              <a:defRPr sz="1200"/>
            </a:lvl1pPr>
          </a:lstStyle>
          <a:p>
            <a:endParaRPr lang="ru-RU" dirty="0"/>
          </a:p>
        </p:txBody>
      </p:sp>
      <p:sp>
        <p:nvSpPr>
          <p:cNvPr id="7" name="Номер слайда 6"/>
          <p:cNvSpPr>
            <a:spLocks noGrp="1"/>
          </p:cNvSpPr>
          <p:nvPr>
            <p:ph type="sldNum" sz="quarter" idx="5"/>
          </p:nvPr>
        </p:nvSpPr>
        <p:spPr>
          <a:xfrm>
            <a:off x="3854940" y="9440648"/>
            <a:ext cx="2949099" cy="498692"/>
          </a:xfrm>
          <a:prstGeom prst="rect">
            <a:avLst/>
          </a:prstGeom>
        </p:spPr>
        <p:txBody>
          <a:bodyPr vert="horz" lIns="91424" tIns="45712" rIns="91424" bIns="45712" rtlCol="0" anchor="b"/>
          <a:lstStyle>
            <a:lvl1pPr algn="r">
              <a:defRPr sz="1200"/>
            </a:lvl1pPr>
          </a:lstStyle>
          <a:p>
            <a:fld id="{72AB91AC-F021-4BDD-B911-C95536680DF2}" type="slidenum">
              <a:rPr lang="ru-RU" smtClean="0"/>
              <a:pPr/>
              <a:t>‹#›</a:t>
            </a:fld>
            <a:endParaRPr lang="ru-RU" dirty="0"/>
          </a:p>
        </p:txBody>
      </p:sp>
    </p:spTree>
    <p:extLst>
      <p:ext uri="{BB962C8B-B14F-4D97-AF65-F5344CB8AC3E}">
        <p14:creationId xmlns:p14="http://schemas.microsoft.com/office/powerpoint/2010/main" val="2737641051"/>
      </p:ext>
    </p:extLst>
  </p:cSld>
  <p:clrMap bg1="lt1" tx1="dk1" bg2="lt2" tx2="dk2" accent1="accent1" accent2="accent2" accent3="accent3" accent4="accent4" accent5="accent5" accent6="accent6" hlink="hlink" folHlink="folHlink"/>
  <p:notesStyle>
    <a:lvl1pPr marL="0" algn="l" defTabSz="914268" rtl="0" eaLnBrk="1" latinLnBrk="0" hangingPunct="1">
      <a:defRPr sz="1200" kern="1200">
        <a:solidFill>
          <a:schemeClr val="tx1"/>
        </a:solidFill>
        <a:latin typeface="+mn-lt"/>
        <a:ea typeface="+mn-ea"/>
        <a:cs typeface="+mn-cs"/>
      </a:defRPr>
    </a:lvl1pPr>
    <a:lvl2pPr marL="457134" algn="l" defTabSz="914268" rtl="0" eaLnBrk="1" latinLnBrk="0" hangingPunct="1">
      <a:defRPr sz="1200" kern="1200">
        <a:solidFill>
          <a:schemeClr val="tx1"/>
        </a:solidFill>
        <a:latin typeface="+mn-lt"/>
        <a:ea typeface="+mn-ea"/>
        <a:cs typeface="+mn-cs"/>
      </a:defRPr>
    </a:lvl2pPr>
    <a:lvl3pPr marL="914268" algn="l" defTabSz="914268" rtl="0" eaLnBrk="1" latinLnBrk="0" hangingPunct="1">
      <a:defRPr sz="1200" kern="1200">
        <a:solidFill>
          <a:schemeClr val="tx1"/>
        </a:solidFill>
        <a:latin typeface="+mn-lt"/>
        <a:ea typeface="+mn-ea"/>
        <a:cs typeface="+mn-cs"/>
      </a:defRPr>
    </a:lvl3pPr>
    <a:lvl4pPr marL="1371403" algn="l" defTabSz="914268" rtl="0" eaLnBrk="1" latinLnBrk="0" hangingPunct="1">
      <a:defRPr sz="1200" kern="1200">
        <a:solidFill>
          <a:schemeClr val="tx1"/>
        </a:solidFill>
        <a:latin typeface="+mn-lt"/>
        <a:ea typeface="+mn-ea"/>
        <a:cs typeface="+mn-cs"/>
      </a:defRPr>
    </a:lvl4pPr>
    <a:lvl5pPr marL="1828534" algn="l" defTabSz="914268" rtl="0" eaLnBrk="1" latinLnBrk="0" hangingPunct="1">
      <a:defRPr sz="1200" kern="1200">
        <a:solidFill>
          <a:schemeClr val="tx1"/>
        </a:solidFill>
        <a:latin typeface="+mn-lt"/>
        <a:ea typeface="+mn-ea"/>
        <a:cs typeface="+mn-cs"/>
      </a:defRPr>
    </a:lvl5pPr>
    <a:lvl6pPr marL="2285668" algn="l" defTabSz="914268" rtl="0" eaLnBrk="1" latinLnBrk="0" hangingPunct="1">
      <a:defRPr sz="1200" kern="1200">
        <a:solidFill>
          <a:schemeClr val="tx1"/>
        </a:solidFill>
        <a:latin typeface="+mn-lt"/>
        <a:ea typeface="+mn-ea"/>
        <a:cs typeface="+mn-cs"/>
      </a:defRPr>
    </a:lvl6pPr>
    <a:lvl7pPr marL="2742802" algn="l" defTabSz="914268" rtl="0" eaLnBrk="1" latinLnBrk="0" hangingPunct="1">
      <a:defRPr sz="1200" kern="1200">
        <a:solidFill>
          <a:schemeClr val="tx1"/>
        </a:solidFill>
        <a:latin typeface="+mn-lt"/>
        <a:ea typeface="+mn-ea"/>
        <a:cs typeface="+mn-cs"/>
      </a:defRPr>
    </a:lvl7pPr>
    <a:lvl8pPr marL="3199936" algn="l" defTabSz="914268" rtl="0" eaLnBrk="1" latinLnBrk="0" hangingPunct="1">
      <a:defRPr sz="1200" kern="1200">
        <a:solidFill>
          <a:schemeClr val="tx1"/>
        </a:solidFill>
        <a:latin typeface="+mn-lt"/>
        <a:ea typeface="+mn-ea"/>
        <a:cs typeface="+mn-cs"/>
      </a:defRPr>
    </a:lvl8pPr>
    <a:lvl9pPr marL="3657071" algn="l" defTabSz="91426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Rot="1" noChangeAspect="1" noChangeArrowheads="1" noTextEdit="1"/>
          </p:cNvSpPr>
          <p:nvPr>
            <p:ph type="sldImg"/>
          </p:nvPr>
        </p:nvSpPr>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dirty="0"/>
          </a:p>
        </p:txBody>
      </p:sp>
      <p:sp>
        <p:nvSpPr>
          <p:cNvPr id="2" name="Номер слайда 1"/>
          <p:cNvSpPr>
            <a:spLocks noGrp="1"/>
          </p:cNvSpPr>
          <p:nvPr>
            <p:ph type="sldNum" idx="10"/>
          </p:nvPr>
        </p:nvSpPr>
        <p:spPr/>
        <p:txBody>
          <a:bodyPr/>
          <a:lstStyle/>
          <a:p>
            <a:pPr>
              <a:defRPr/>
            </a:pPr>
            <a:fld id="{660D2344-8280-4BA3-A281-698241AEDE5A}" type="slidenum">
              <a:rPr lang="en-GB" smtClean="0"/>
              <a:pPr>
                <a:defRPr/>
              </a:pPr>
              <a:t>1</a:t>
            </a:fld>
            <a:endParaRPr lang="en-GB" dirty="0"/>
          </a:p>
        </p:txBody>
      </p:sp>
      <p:sp>
        <p:nvSpPr>
          <p:cNvPr id="3" name="Нижний колонтитул 2"/>
          <p:cNvSpPr>
            <a:spLocks noGrp="1"/>
          </p:cNvSpPr>
          <p:nvPr>
            <p:ph type="ftr" idx="11"/>
          </p:nvPr>
        </p:nvSpPr>
        <p:spPr/>
        <p:txBody>
          <a:bodyPr/>
          <a:lstStyle/>
          <a:p>
            <a:pPr>
              <a:defRPr/>
            </a:pPr>
            <a:endParaRPr lang="en-GB" dirty="0"/>
          </a:p>
        </p:txBody>
      </p:sp>
    </p:spTree>
    <p:extLst>
      <p:ext uri="{BB962C8B-B14F-4D97-AF65-F5344CB8AC3E}">
        <p14:creationId xmlns:p14="http://schemas.microsoft.com/office/powerpoint/2010/main" val="862979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881313" y="857250"/>
            <a:ext cx="4108450" cy="23114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3C1B9BE-FBC8-48F8-9E31-CFAAD3874743}" type="slidenum">
              <a:rPr lang="ru-RU" smtClean="0"/>
              <a:pPr/>
              <a:t>11</a:t>
            </a:fld>
            <a:endParaRPr lang="ru-RU" dirty="0"/>
          </a:p>
        </p:txBody>
      </p:sp>
    </p:spTree>
    <p:extLst>
      <p:ext uri="{BB962C8B-B14F-4D97-AF65-F5344CB8AC3E}">
        <p14:creationId xmlns:p14="http://schemas.microsoft.com/office/powerpoint/2010/main" val="4139176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881313" y="857250"/>
            <a:ext cx="4108450" cy="23114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3C1B9BE-FBC8-48F8-9E31-CFAAD3874743}" type="slidenum">
              <a:rPr lang="ru-RU" smtClean="0"/>
              <a:pPr/>
              <a:t>12</a:t>
            </a:fld>
            <a:endParaRPr lang="ru-RU" dirty="0"/>
          </a:p>
        </p:txBody>
      </p:sp>
    </p:spTree>
    <p:extLst>
      <p:ext uri="{BB962C8B-B14F-4D97-AF65-F5344CB8AC3E}">
        <p14:creationId xmlns:p14="http://schemas.microsoft.com/office/powerpoint/2010/main" val="4139176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881313" y="857250"/>
            <a:ext cx="4108450" cy="23114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3C1B9BE-FBC8-48F8-9E31-CFAAD3874743}" type="slidenum">
              <a:rPr lang="ru-RU" smtClean="0"/>
              <a:pPr/>
              <a:t>13</a:t>
            </a:fld>
            <a:endParaRPr lang="ru-RU" dirty="0"/>
          </a:p>
        </p:txBody>
      </p:sp>
    </p:spTree>
    <p:extLst>
      <p:ext uri="{BB962C8B-B14F-4D97-AF65-F5344CB8AC3E}">
        <p14:creationId xmlns:p14="http://schemas.microsoft.com/office/powerpoint/2010/main" val="4139176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3C1B9BE-FBC8-48F8-9E31-CFAAD3874743}" type="slidenum">
              <a:rPr lang="ru-RU" smtClean="0"/>
              <a:pPr/>
              <a:t>14</a:t>
            </a:fld>
            <a:endParaRPr lang="ru-RU" dirty="0"/>
          </a:p>
        </p:txBody>
      </p:sp>
    </p:spTree>
    <p:extLst>
      <p:ext uri="{BB962C8B-B14F-4D97-AF65-F5344CB8AC3E}">
        <p14:creationId xmlns:p14="http://schemas.microsoft.com/office/powerpoint/2010/main" val="436038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3C1B9BE-FBC8-48F8-9E31-CFAAD3874743}" type="slidenum">
              <a:rPr lang="ru-RU" smtClean="0"/>
              <a:pPr/>
              <a:t>15</a:t>
            </a:fld>
            <a:endParaRPr lang="ru-RU" dirty="0"/>
          </a:p>
        </p:txBody>
      </p:sp>
    </p:spTree>
    <p:extLst>
      <p:ext uri="{BB962C8B-B14F-4D97-AF65-F5344CB8AC3E}">
        <p14:creationId xmlns:p14="http://schemas.microsoft.com/office/powerpoint/2010/main" val="747221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3C1B9BE-FBC8-48F8-9E31-CFAAD3874743}" type="slidenum">
              <a:rPr lang="ru-RU" smtClean="0"/>
              <a:pPr/>
              <a:t>16</a:t>
            </a:fld>
            <a:endParaRPr lang="ru-RU" dirty="0"/>
          </a:p>
        </p:txBody>
      </p:sp>
    </p:spTree>
    <p:extLst>
      <p:ext uri="{BB962C8B-B14F-4D97-AF65-F5344CB8AC3E}">
        <p14:creationId xmlns:p14="http://schemas.microsoft.com/office/powerpoint/2010/main" val="31042930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881313" y="857250"/>
            <a:ext cx="4108450" cy="23114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3C1B9BE-FBC8-48F8-9E31-CFAAD3874743}" type="slidenum">
              <a:rPr lang="ru-RU" smtClean="0"/>
              <a:pPr/>
              <a:t>17</a:t>
            </a:fld>
            <a:endParaRPr lang="ru-RU" dirty="0"/>
          </a:p>
        </p:txBody>
      </p:sp>
    </p:spTree>
    <p:extLst>
      <p:ext uri="{BB962C8B-B14F-4D97-AF65-F5344CB8AC3E}">
        <p14:creationId xmlns:p14="http://schemas.microsoft.com/office/powerpoint/2010/main" val="10990392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881313" y="857250"/>
            <a:ext cx="4108450" cy="23114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3C1B9BE-FBC8-48F8-9E31-CFAAD3874743}" type="slidenum">
              <a:rPr lang="ru-RU" smtClean="0"/>
              <a:pPr/>
              <a:t>18</a:t>
            </a:fld>
            <a:endParaRPr lang="ru-RU" dirty="0"/>
          </a:p>
        </p:txBody>
      </p:sp>
    </p:spTree>
    <p:extLst>
      <p:ext uri="{BB962C8B-B14F-4D97-AF65-F5344CB8AC3E}">
        <p14:creationId xmlns:p14="http://schemas.microsoft.com/office/powerpoint/2010/main" val="1099039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881313" y="857250"/>
            <a:ext cx="4108450" cy="23114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3C1B9BE-FBC8-48F8-9E31-CFAAD3874743}" type="slidenum">
              <a:rPr lang="ru-RU" smtClean="0"/>
              <a:pPr/>
              <a:t>19</a:t>
            </a:fld>
            <a:endParaRPr lang="ru-RU" dirty="0"/>
          </a:p>
        </p:txBody>
      </p:sp>
    </p:spTree>
    <p:extLst>
      <p:ext uri="{BB962C8B-B14F-4D97-AF65-F5344CB8AC3E}">
        <p14:creationId xmlns:p14="http://schemas.microsoft.com/office/powerpoint/2010/main" val="10990392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881313" y="857250"/>
            <a:ext cx="4108450" cy="23114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3C1B9BE-FBC8-48F8-9E31-CFAAD3874743}" type="slidenum">
              <a:rPr lang="ru-RU" smtClean="0"/>
              <a:pPr/>
              <a:t>20</a:t>
            </a:fld>
            <a:endParaRPr lang="ru-RU" dirty="0"/>
          </a:p>
        </p:txBody>
      </p:sp>
    </p:spTree>
    <p:extLst>
      <p:ext uri="{BB962C8B-B14F-4D97-AF65-F5344CB8AC3E}">
        <p14:creationId xmlns:p14="http://schemas.microsoft.com/office/powerpoint/2010/main" val="1099039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idx="10"/>
          </p:nvPr>
        </p:nvSpPr>
        <p:spPr/>
        <p:txBody>
          <a:bodyPr/>
          <a:lstStyle/>
          <a:p>
            <a:pPr>
              <a:defRPr/>
            </a:pPr>
            <a:fld id="{660D2344-8280-4BA3-A281-698241AEDE5A}" type="slidenum">
              <a:rPr lang="en-GB" smtClean="0"/>
              <a:pPr>
                <a:defRPr/>
              </a:pPr>
              <a:t>2</a:t>
            </a:fld>
            <a:endParaRPr lang="en-GB" dirty="0"/>
          </a:p>
        </p:txBody>
      </p:sp>
    </p:spTree>
    <p:extLst>
      <p:ext uri="{BB962C8B-B14F-4D97-AF65-F5344CB8AC3E}">
        <p14:creationId xmlns:p14="http://schemas.microsoft.com/office/powerpoint/2010/main" val="1894309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3C1B9BE-FBC8-48F8-9E31-CFAAD3874743}" type="slidenum">
              <a:rPr lang="ru-RU" smtClean="0"/>
              <a:pPr/>
              <a:t>3</a:t>
            </a:fld>
            <a:endParaRPr lang="ru-RU" dirty="0"/>
          </a:p>
        </p:txBody>
      </p:sp>
    </p:spTree>
    <p:extLst>
      <p:ext uri="{BB962C8B-B14F-4D97-AF65-F5344CB8AC3E}">
        <p14:creationId xmlns:p14="http://schemas.microsoft.com/office/powerpoint/2010/main" val="436038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3C1B9BE-FBC8-48F8-9E31-CFAAD3874743}" type="slidenum">
              <a:rPr lang="ru-RU" smtClean="0"/>
              <a:pPr/>
              <a:t>5</a:t>
            </a:fld>
            <a:endParaRPr lang="ru-RU" dirty="0"/>
          </a:p>
        </p:txBody>
      </p:sp>
    </p:spTree>
    <p:extLst>
      <p:ext uri="{BB962C8B-B14F-4D97-AF65-F5344CB8AC3E}">
        <p14:creationId xmlns:p14="http://schemas.microsoft.com/office/powerpoint/2010/main" val="436038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3C1B9BE-FBC8-48F8-9E31-CFAAD3874743}" type="slidenum">
              <a:rPr lang="ru-RU" smtClean="0"/>
              <a:pPr/>
              <a:t>6</a:t>
            </a:fld>
            <a:endParaRPr lang="ru-RU" dirty="0"/>
          </a:p>
        </p:txBody>
      </p:sp>
    </p:spTree>
    <p:extLst>
      <p:ext uri="{BB962C8B-B14F-4D97-AF65-F5344CB8AC3E}">
        <p14:creationId xmlns:p14="http://schemas.microsoft.com/office/powerpoint/2010/main" val="3210532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3C1B9BE-FBC8-48F8-9E31-CFAAD3874743}" type="slidenum">
              <a:rPr lang="ru-RU" smtClean="0"/>
              <a:pPr/>
              <a:t>7</a:t>
            </a:fld>
            <a:endParaRPr lang="ru-RU" dirty="0"/>
          </a:p>
        </p:txBody>
      </p:sp>
    </p:spTree>
    <p:extLst>
      <p:ext uri="{BB962C8B-B14F-4D97-AF65-F5344CB8AC3E}">
        <p14:creationId xmlns:p14="http://schemas.microsoft.com/office/powerpoint/2010/main" val="3210532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3C1B9BE-FBC8-48F8-9E31-CFAAD3874743}" type="slidenum">
              <a:rPr lang="ru-RU" smtClean="0"/>
              <a:pPr/>
              <a:t>8</a:t>
            </a:fld>
            <a:endParaRPr lang="ru-RU" dirty="0"/>
          </a:p>
        </p:txBody>
      </p:sp>
    </p:spTree>
    <p:extLst>
      <p:ext uri="{BB962C8B-B14F-4D97-AF65-F5344CB8AC3E}">
        <p14:creationId xmlns:p14="http://schemas.microsoft.com/office/powerpoint/2010/main" val="1874805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3C1B9BE-FBC8-48F8-9E31-CFAAD3874743}" type="slidenum">
              <a:rPr lang="ru-RU" smtClean="0"/>
              <a:pPr/>
              <a:t>9</a:t>
            </a:fld>
            <a:endParaRPr lang="ru-RU" dirty="0"/>
          </a:p>
        </p:txBody>
      </p:sp>
    </p:spTree>
    <p:extLst>
      <p:ext uri="{BB962C8B-B14F-4D97-AF65-F5344CB8AC3E}">
        <p14:creationId xmlns:p14="http://schemas.microsoft.com/office/powerpoint/2010/main" val="2071711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881313" y="857250"/>
            <a:ext cx="4108450" cy="23114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3C1B9BE-FBC8-48F8-9E31-CFAAD3874743}" type="slidenum">
              <a:rPr lang="ru-RU" smtClean="0"/>
              <a:pPr/>
              <a:t>10</a:t>
            </a:fld>
            <a:endParaRPr lang="ru-RU" dirty="0"/>
          </a:p>
        </p:txBody>
      </p:sp>
    </p:spTree>
    <p:extLst>
      <p:ext uri="{BB962C8B-B14F-4D97-AF65-F5344CB8AC3E}">
        <p14:creationId xmlns:p14="http://schemas.microsoft.com/office/powerpoint/2010/main" val="4139176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7"/>
            <a:ext cx="9144000" cy="1655763"/>
          </a:xfrm>
        </p:spPr>
        <p:txBody>
          <a:bodyPr/>
          <a:lstStyle>
            <a:lvl1pPr marL="0" indent="0" algn="ctr">
              <a:buNone/>
              <a:defRPr sz="2400"/>
            </a:lvl1pPr>
            <a:lvl2pPr marL="457134" indent="0" algn="ctr">
              <a:buNone/>
              <a:defRPr sz="2000"/>
            </a:lvl2pPr>
            <a:lvl3pPr marL="914268" indent="0" algn="ctr">
              <a:buNone/>
              <a:defRPr sz="1900"/>
            </a:lvl3pPr>
            <a:lvl4pPr marL="1371403" indent="0" algn="ctr">
              <a:buNone/>
              <a:defRPr sz="1600"/>
            </a:lvl4pPr>
            <a:lvl5pPr marL="1828534" indent="0" algn="ctr">
              <a:buNone/>
              <a:defRPr sz="1600"/>
            </a:lvl5pPr>
            <a:lvl6pPr marL="2285668" indent="0" algn="ctr">
              <a:buNone/>
              <a:defRPr sz="1600"/>
            </a:lvl6pPr>
            <a:lvl7pPr marL="2742802" indent="0" algn="ctr">
              <a:buNone/>
              <a:defRPr sz="1600"/>
            </a:lvl7pPr>
            <a:lvl8pPr marL="3199936" indent="0" algn="ctr">
              <a:buNone/>
              <a:defRPr sz="1600"/>
            </a:lvl8pPr>
            <a:lvl9pPr marL="3657071"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0BEBA394-6E9B-4A08-A82A-2BF9BE6C8D89}" type="datetimeFigureOut">
              <a:rPr lang="ru-RU" smtClean="0"/>
              <a:pPr/>
              <a:t>05.10.2023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F30CD56-1E07-4B2F-BCFA-859863605958}" type="slidenum">
              <a:rPr lang="ru-RU" smtClean="0"/>
              <a:pPr/>
              <a:t>‹#›</a:t>
            </a:fld>
            <a:endParaRPr lang="ru-RU" dirty="0"/>
          </a:p>
        </p:txBody>
      </p:sp>
    </p:spTree>
    <p:extLst>
      <p:ext uri="{BB962C8B-B14F-4D97-AF65-F5344CB8AC3E}">
        <p14:creationId xmlns:p14="http://schemas.microsoft.com/office/powerpoint/2010/main" val="2142326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BEBA394-6E9B-4A08-A82A-2BF9BE6C8D89}" type="datetimeFigureOut">
              <a:rPr lang="ru-RU" smtClean="0"/>
              <a:pPr/>
              <a:t>05.10.2023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F30CD56-1E07-4B2F-BCFA-859863605958}" type="slidenum">
              <a:rPr lang="ru-RU" smtClean="0"/>
              <a:pPr/>
              <a:t>‹#›</a:t>
            </a:fld>
            <a:endParaRPr lang="ru-RU" dirty="0"/>
          </a:p>
        </p:txBody>
      </p:sp>
    </p:spTree>
    <p:extLst>
      <p:ext uri="{BB962C8B-B14F-4D97-AF65-F5344CB8AC3E}">
        <p14:creationId xmlns:p14="http://schemas.microsoft.com/office/powerpoint/2010/main" val="2103643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3" y="365129"/>
            <a:ext cx="2628900" cy="5811839"/>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3" y="365129"/>
            <a:ext cx="7734300" cy="581183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BEBA394-6E9B-4A08-A82A-2BF9BE6C8D89}" type="datetimeFigureOut">
              <a:rPr lang="ru-RU" smtClean="0"/>
              <a:pPr/>
              <a:t>05.10.2023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F30CD56-1E07-4B2F-BCFA-859863605958}" type="slidenum">
              <a:rPr lang="ru-RU" smtClean="0"/>
              <a:pPr/>
              <a:t>‹#›</a:t>
            </a:fld>
            <a:endParaRPr lang="ru-RU" dirty="0"/>
          </a:p>
        </p:txBody>
      </p:sp>
    </p:spTree>
    <p:extLst>
      <p:ext uri="{BB962C8B-B14F-4D97-AF65-F5344CB8AC3E}">
        <p14:creationId xmlns:p14="http://schemas.microsoft.com/office/powerpoint/2010/main" val="3686240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BEBA394-6E9B-4A08-A82A-2BF9BE6C8D89}" type="datetimeFigureOut">
              <a:rPr lang="ru-RU" smtClean="0"/>
              <a:pPr/>
              <a:t>05.10.2023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F30CD56-1E07-4B2F-BCFA-859863605958}" type="slidenum">
              <a:rPr lang="ru-RU" smtClean="0"/>
              <a:pPr/>
              <a:t>‹#›</a:t>
            </a:fld>
            <a:endParaRPr lang="ru-RU" dirty="0"/>
          </a:p>
        </p:txBody>
      </p:sp>
    </p:spTree>
    <p:extLst>
      <p:ext uri="{BB962C8B-B14F-4D97-AF65-F5344CB8AC3E}">
        <p14:creationId xmlns:p14="http://schemas.microsoft.com/office/powerpoint/2010/main" val="3821289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1" y="1709742"/>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34" indent="0">
              <a:buNone/>
              <a:defRPr sz="2000">
                <a:solidFill>
                  <a:schemeClr val="tx1">
                    <a:tint val="75000"/>
                  </a:schemeClr>
                </a:solidFill>
              </a:defRPr>
            </a:lvl2pPr>
            <a:lvl3pPr marL="914268" indent="0">
              <a:buNone/>
              <a:defRPr sz="1900">
                <a:solidFill>
                  <a:schemeClr val="tx1">
                    <a:tint val="75000"/>
                  </a:schemeClr>
                </a:solidFill>
              </a:defRPr>
            </a:lvl3pPr>
            <a:lvl4pPr marL="1371403" indent="0">
              <a:buNone/>
              <a:defRPr sz="1600">
                <a:solidFill>
                  <a:schemeClr val="tx1">
                    <a:tint val="75000"/>
                  </a:schemeClr>
                </a:solidFill>
              </a:defRPr>
            </a:lvl4pPr>
            <a:lvl5pPr marL="1828534" indent="0">
              <a:buNone/>
              <a:defRPr sz="1600">
                <a:solidFill>
                  <a:schemeClr val="tx1">
                    <a:tint val="75000"/>
                  </a:schemeClr>
                </a:solidFill>
              </a:defRPr>
            </a:lvl5pPr>
            <a:lvl6pPr marL="2285668" indent="0">
              <a:buNone/>
              <a:defRPr sz="1600">
                <a:solidFill>
                  <a:schemeClr val="tx1">
                    <a:tint val="75000"/>
                  </a:schemeClr>
                </a:solidFill>
              </a:defRPr>
            </a:lvl6pPr>
            <a:lvl7pPr marL="2742802" indent="0">
              <a:buNone/>
              <a:defRPr sz="1600">
                <a:solidFill>
                  <a:schemeClr val="tx1">
                    <a:tint val="75000"/>
                  </a:schemeClr>
                </a:solidFill>
              </a:defRPr>
            </a:lvl7pPr>
            <a:lvl8pPr marL="3199936" indent="0">
              <a:buNone/>
              <a:defRPr sz="1600">
                <a:solidFill>
                  <a:schemeClr val="tx1">
                    <a:tint val="75000"/>
                  </a:schemeClr>
                </a:solidFill>
              </a:defRPr>
            </a:lvl8pPr>
            <a:lvl9pPr marL="3657071"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0BEBA394-6E9B-4A08-A82A-2BF9BE6C8D89}" type="datetimeFigureOut">
              <a:rPr lang="ru-RU" smtClean="0"/>
              <a:pPr/>
              <a:t>05.10.2023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F30CD56-1E07-4B2F-BCFA-859863605958}" type="slidenum">
              <a:rPr lang="ru-RU" smtClean="0"/>
              <a:pPr/>
              <a:t>‹#›</a:t>
            </a:fld>
            <a:endParaRPr lang="ru-RU" dirty="0"/>
          </a:p>
        </p:txBody>
      </p:sp>
    </p:spTree>
    <p:extLst>
      <p:ext uri="{BB962C8B-B14F-4D97-AF65-F5344CB8AC3E}">
        <p14:creationId xmlns:p14="http://schemas.microsoft.com/office/powerpoint/2010/main" val="2812449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0BEBA394-6E9B-4A08-A82A-2BF9BE6C8D89}" type="datetimeFigureOut">
              <a:rPr lang="ru-RU" smtClean="0"/>
              <a:pPr/>
              <a:t>05.10.2023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AF30CD56-1E07-4B2F-BCFA-859863605958}" type="slidenum">
              <a:rPr lang="ru-RU" smtClean="0"/>
              <a:pPr/>
              <a:t>‹#›</a:t>
            </a:fld>
            <a:endParaRPr lang="ru-RU" dirty="0"/>
          </a:p>
        </p:txBody>
      </p:sp>
    </p:spTree>
    <p:extLst>
      <p:ext uri="{BB962C8B-B14F-4D97-AF65-F5344CB8AC3E}">
        <p14:creationId xmlns:p14="http://schemas.microsoft.com/office/powerpoint/2010/main" val="3840868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9" y="1681163"/>
            <a:ext cx="5157787" cy="823912"/>
          </a:xfrm>
        </p:spPr>
        <p:txBody>
          <a:bodyPr anchor="b"/>
          <a:lstStyle>
            <a:lvl1pPr marL="0" indent="0">
              <a:buNone/>
              <a:defRPr sz="2400" b="1"/>
            </a:lvl1pPr>
            <a:lvl2pPr marL="457134" indent="0">
              <a:buNone/>
              <a:defRPr sz="2000" b="1"/>
            </a:lvl2pPr>
            <a:lvl3pPr marL="914268" indent="0">
              <a:buNone/>
              <a:defRPr sz="1900" b="1"/>
            </a:lvl3pPr>
            <a:lvl4pPr marL="1371403" indent="0">
              <a:buNone/>
              <a:defRPr sz="1600" b="1"/>
            </a:lvl4pPr>
            <a:lvl5pPr marL="1828534" indent="0">
              <a:buNone/>
              <a:defRPr sz="1600" b="1"/>
            </a:lvl5pPr>
            <a:lvl6pPr marL="2285668" indent="0">
              <a:buNone/>
              <a:defRPr sz="1600" b="1"/>
            </a:lvl6pPr>
            <a:lvl7pPr marL="2742802" indent="0">
              <a:buNone/>
              <a:defRPr sz="1600" b="1"/>
            </a:lvl7pPr>
            <a:lvl8pPr marL="3199936" indent="0">
              <a:buNone/>
              <a:defRPr sz="1600" b="1"/>
            </a:lvl8pPr>
            <a:lvl9pPr marL="3657071" indent="0">
              <a:buNone/>
              <a:defRPr sz="1600" b="1"/>
            </a:lvl9pPr>
          </a:lstStyle>
          <a:p>
            <a:pPr lvl="0"/>
            <a:r>
              <a:rPr lang="ru-RU"/>
              <a:t>Образец текста</a:t>
            </a:r>
          </a:p>
        </p:txBody>
      </p:sp>
      <p:sp>
        <p:nvSpPr>
          <p:cNvPr id="4" name="Объект 3"/>
          <p:cNvSpPr>
            <a:spLocks noGrp="1"/>
          </p:cNvSpPr>
          <p:nvPr>
            <p:ph sz="half" idx="2"/>
          </p:nvPr>
        </p:nvSpPr>
        <p:spPr>
          <a:xfrm>
            <a:off x="839789" y="2505077"/>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3" y="1681163"/>
            <a:ext cx="5183188" cy="823912"/>
          </a:xfrm>
        </p:spPr>
        <p:txBody>
          <a:bodyPr anchor="b"/>
          <a:lstStyle>
            <a:lvl1pPr marL="0" indent="0">
              <a:buNone/>
              <a:defRPr sz="2400" b="1"/>
            </a:lvl1pPr>
            <a:lvl2pPr marL="457134" indent="0">
              <a:buNone/>
              <a:defRPr sz="2000" b="1"/>
            </a:lvl2pPr>
            <a:lvl3pPr marL="914268" indent="0">
              <a:buNone/>
              <a:defRPr sz="1900" b="1"/>
            </a:lvl3pPr>
            <a:lvl4pPr marL="1371403" indent="0">
              <a:buNone/>
              <a:defRPr sz="1600" b="1"/>
            </a:lvl4pPr>
            <a:lvl5pPr marL="1828534" indent="0">
              <a:buNone/>
              <a:defRPr sz="1600" b="1"/>
            </a:lvl5pPr>
            <a:lvl6pPr marL="2285668" indent="0">
              <a:buNone/>
              <a:defRPr sz="1600" b="1"/>
            </a:lvl6pPr>
            <a:lvl7pPr marL="2742802" indent="0">
              <a:buNone/>
              <a:defRPr sz="1600" b="1"/>
            </a:lvl7pPr>
            <a:lvl8pPr marL="3199936" indent="0">
              <a:buNone/>
              <a:defRPr sz="1600" b="1"/>
            </a:lvl8pPr>
            <a:lvl9pPr marL="3657071" indent="0">
              <a:buNone/>
              <a:defRPr sz="1600" b="1"/>
            </a:lvl9pPr>
          </a:lstStyle>
          <a:p>
            <a:pPr lvl="0"/>
            <a:r>
              <a:rPr lang="ru-RU"/>
              <a:t>Образец текста</a:t>
            </a:r>
          </a:p>
        </p:txBody>
      </p:sp>
      <p:sp>
        <p:nvSpPr>
          <p:cNvPr id="6" name="Объект 5"/>
          <p:cNvSpPr>
            <a:spLocks noGrp="1"/>
          </p:cNvSpPr>
          <p:nvPr>
            <p:ph sz="quarter" idx="4"/>
          </p:nvPr>
        </p:nvSpPr>
        <p:spPr>
          <a:xfrm>
            <a:off x="6172203" y="2505077"/>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0BEBA394-6E9B-4A08-A82A-2BF9BE6C8D89}" type="datetimeFigureOut">
              <a:rPr lang="ru-RU" smtClean="0"/>
              <a:pPr/>
              <a:t>05.10.2023</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AF30CD56-1E07-4B2F-BCFA-859863605958}" type="slidenum">
              <a:rPr lang="ru-RU" smtClean="0"/>
              <a:pPr/>
              <a:t>‹#›</a:t>
            </a:fld>
            <a:endParaRPr lang="ru-RU" dirty="0"/>
          </a:p>
        </p:txBody>
      </p:sp>
    </p:spTree>
    <p:extLst>
      <p:ext uri="{BB962C8B-B14F-4D97-AF65-F5344CB8AC3E}">
        <p14:creationId xmlns:p14="http://schemas.microsoft.com/office/powerpoint/2010/main" val="3085329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0BEBA394-6E9B-4A08-A82A-2BF9BE6C8D89}" type="datetimeFigureOut">
              <a:rPr lang="ru-RU" smtClean="0"/>
              <a:pPr/>
              <a:t>05.10.2023</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AF30CD56-1E07-4B2F-BCFA-859863605958}" type="slidenum">
              <a:rPr lang="ru-RU" smtClean="0"/>
              <a:pPr/>
              <a:t>‹#›</a:t>
            </a:fld>
            <a:endParaRPr lang="ru-RU" dirty="0"/>
          </a:p>
        </p:txBody>
      </p:sp>
    </p:spTree>
    <p:extLst>
      <p:ext uri="{BB962C8B-B14F-4D97-AF65-F5344CB8AC3E}">
        <p14:creationId xmlns:p14="http://schemas.microsoft.com/office/powerpoint/2010/main" val="104899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BEBA394-6E9B-4A08-A82A-2BF9BE6C8D89}" type="datetimeFigureOut">
              <a:rPr lang="ru-RU" smtClean="0"/>
              <a:pPr/>
              <a:t>05.10.2023</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AF30CD56-1E07-4B2F-BCFA-859863605958}" type="slidenum">
              <a:rPr lang="ru-RU" smtClean="0"/>
              <a:pPr/>
              <a:t>‹#›</a:t>
            </a:fld>
            <a:endParaRPr lang="ru-RU" dirty="0"/>
          </a:p>
        </p:txBody>
      </p:sp>
    </p:spTree>
    <p:extLst>
      <p:ext uri="{BB962C8B-B14F-4D97-AF65-F5344CB8AC3E}">
        <p14:creationId xmlns:p14="http://schemas.microsoft.com/office/powerpoint/2010/main" val="4250038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2"/>
            <a:ext cx="3932237" cy="3811588"/>
          </a:xfrm>
        </p:spPr>
        <p:txBody>
          <a:bodyPr/>
          <a:lstStyle>
            <a:lvl1pPr marL="0" indent="0">
              <a:buNone/>
              <a:defRPr sz="1600"/>
            </a:lvl1pPr>
            <a:lvl2pPr marL="457134" indent="0">
              <a:buNone/>
              <a:defRPr sz="1500"/>
            </a:lvl2pPr>
            <a:lvl3pPr marL="914268" indent="0">
              <a:buNone/>
              <a:defRPr sz="1200"/>
            </a:lvl3pPr>
            <a:lvl4pPr marL="1371403" indent="0">
              <a:buNone/>
              <a:defRPr sz="1100"/>
            </a:lvl4pPr>
            <a:lvl5pPr marL="1828534" indent="0">
              <a:buNone/>
              <a:defRPr sz="1100"/>
            </a:lvl5pPr>
            <a:lvl6pPr marL="2285668" indent="0">
              <a:buNone/>
              <a:defRPr sz="1100"/>
            </a:lvl6pPr>
            <a:lvl7pPr marL="2742802" indent="0">
              <a:buNone/>
              <a:defRPr sz="1100"/>
            </a:lvl7pPr>
            <a:lvl8pPr marL="3199936" indent="0">
              <a:buNone/>
              <a:defRPr sz="1100"/>
            </a:lvl8pPr>
            <a:lvl9pPr marL="3657071" indent="0">
              <a:buNone/>
              <a:defRPr sz="1100"/>
            </a:lvl9pPr>
          </a:lstStyle>
          <a:p>
            <a:pPr lvl="0"/>
            <a:r>
              <a:rPr lang="ru-RU"/>
              <a:t>Образец текста</a:t>
            </a:r>
          </a:p>
        </p:txBody>
      </p:sp>
      <p:sp>
        <p:nvSpPr>
          <p:cNvPr id="5" name="Дата 4"/>
          <p:cNvSpPr>
            <a:spLocks noGrp="1"/>
          </p:cNvSpPr>
          <p:nvPr>
            <p:ph type="dt" sz="half" idx="10"/>
          </p:nvPr>
        </p:nvSpPr>
        <p:spPr/>
        <p:txBody>
          <a:bodyPr/>
          <a:lstStyle/>
          <a:p>
            <a:fld id="{0BEBA394-6E9B-4A08-A82A-2BF9BE6C8D89}" type="datetimeFigureOut">
              <a:rPr lang="ru-RU" smtClean="0"/>
              <a:pPr/>
              <a:t>05.10.2023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AF30CD56-1E07-4B2F-BCFA-859863605958}" type="slidenum">
              <a:rPr lang="ru-RU" smtClean="0"/>
              <a:pPr/>
              <a:t>‹#›</a:t>
            </a:fld>
            <a:endParaRPr lang="ru-RU" dirty="0"/>
          </a:p>
        </p:txBody>
      </p:sp>
    </p:spTree>
    <p:extLst>
      <p:ext uri="{BB962C8B-B14F-4D97-AF65-F5344CB8AC3E}">
        <p14:creationId xmlns:p14="http://schemas.microsoft.com/office/powerpoint/2010/main" val="4206493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8"/>
            <a:ext cx="6172200" cy="4873625"/>
          </a:xfrm>
        </p:spPr>
        <p:txBody>
          <a:bodyPr/>
          <a:lstStyle>
            <a:lvl1pPr marL="0" indent="0">
              <a:buNone/>
              <a:defRPr sz="3200"/>
            </a:lvl1pPr>
            <a:lvl2pPr marL="457134" indent="0">
              <a:buNone/>
              <a:defRPr sz="2800"/>
            </a:lvl2pPr>
            <a:lvl3pPr marL="914268" indent="0">
              <a:buNone/>
              <a:defRPr sz="2400"/>
            </a:lvl3pPr>
            <a:lvl4pPr marL="1371403" indent="0">
              <a:buNone/>
              <a:defRPr sz="2000"/>
            </a:lvl4pPr>
            <a:lvl5pPr marL="1828534" indent="0">
              <a:buNone/>
              <a:defRPr sz="2000"/>
            </a:lvl5pPr>
            <a:lvl6pPr marL="2285668" indent="0">
              <a:buNone/>
              <a:defRPr sz="2000"/>
            </a:lvl6pPr>
            <a:lvl7pPr marL="2742802" indent="0">
              <a:buNone/>
              <a:defRPr sz="2000"/>
            </a:lvl7pPr>
            <a:lvl8pPr marL="3199936" indent="0">
              <a:buNone/>
              <a:defRPr sz="2000"/>
            </a:lvl8pPr>
            <a:lvl9pPr marL="3657071" indent="0">
              <a:buNone/>
              <a:defRPr sz="2000"/>
            </a:lvl9pPr>
          </a:lstStyle>
          <a:p>
            <a:endParaRPr lang="ru-RU" dirty="0"/>
          </a:p>
        </p:txBody>
      </p:sp>
      <p:sp>
        <p:nvSpPr>
          <p:cNvPr id="4" name="Текст 3"/>
          <p:cNvSpPr>
            <a:spLocks noGrp="1"/>
          </p:cNvSpPr>
          <p:nvPr>
            <p:ph type="body" sz="half" idx="2"/>
          </p:nvPr>
        </p:nvSpPr>
        <p:spPr>
          <a:xfrm>
            <a:off x="839788" y="2057402"/>
            <a:ext cx="3932237" cy="3811588"/>
          </a:xfrm>
        </p:spPr>
        <p:txBody>
          <a:bodyPr/>
          <a:lstStyle>
            <a:lvl1pPr marL="0" indent="0">
              <a:buNone/>
              <a:defRPr sz="1600"/>
            </a:lvl1pPr>
            <a:lvl2pPr marL="457134" indent="0">
              <a:buNone/>
              <a:defRPr sz="1500"/>
            </a:lvl2pPr>
            <a:lvl3pPr marL="914268" indent="0">
              <a:buNone/>
              <a:defRPr sz="1200"/>
            </a:lvl3pPr>
            <a:lvl4pPr marL="1371403" indent="0">
              <a:buNone/>
              <a:defRPr sz="1100"/>
            </a:lvl4pPr>
            <a:lvl5pPr marL="1828534" indent="0">
              <a:buNone/>
              <a:defRPr sz="1100"/>
            </a:lvl5pPr>
            <a:lvl6pPr marL="2285668" indent="0">
              <a:buNone/>
              <a:defRPr sz="1100"/>
            </a:lvl6pPr>
            <a:lvl7pPr marL="2742802" indent="0">
              <a:buNone/>
              <a:defRPr sz="1100"/>
            </a:lvl7pPr>
            <a:lvl8pPr marL="3199936" indent="0">
              <a:buNone/>
              <a:defRPr sz="1100"/>
            </a:lvl8pPr>
            <a:lvl9pPr marL="3657071" indent="0">
              <a:buNone/>
              <a:defRPr sz="1100"/>
            </a:lvl9pPr>
          </a:lstStyle>
          <a:p>
            <a:pPr lvl="0"/>
            <a:r>
              <a:rPr lang="ru-RU"/>
              <a:t>Образец текста</a:t>
            </a:r>
          </a:p>
        </p:txBody>
      </p:sp>
      <p:sp>
        <p:nvSpPr>
          <p:cNvPr id="5" name="Дата 4"/>
          <p:cNvSpPr>
            <a:spLocks noGrp="1"/>
          </p:cNvSpPr>
          <p:nvPr>
            <p:ph type="dt" sz="half" idx="10"/>
          </p:nvPr>
        </p:nvSpPr>
        <p:spPr/>
        <p:txBody>
          <a:bodyPr/>
          <a:lstStyle/>
          <a:p>
            <a:fld id="{0BEBA394-6E9B-4A08-A82A-2BF9BE6C8D89}" type="datetimeFigureOut">
              <a:rPr lang="ru-RU" smtClean="0"/>
              <a:pPr/>
              <a:t>05.10.2023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AF30CD56-1E07-4B2F-BCFA-859863605958}" type="slidenum">
              <a:rPr lang="ru-RU" smtClean="0"/>
              <a:pPr/>
              <a:t>‹#›</a:t>
            </a:fld>
            <a:endParaRPr lang="ru-RU" dirty="0"/>
          </a:p>
        </p:txBody>
      </p:sp>
    </p:spTree>
    <p:extLst>
      <p:ext uri="{BB962C8B-B14F-4D97-AF65-F5344CB8AC3E}">
        <p14:creationId xmlns:p14="http://schemas.microsoft.com/office/powerpoint/2010/main" val="1185046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28" tIns="45712" rIns="91428" bIns="45712"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9"/>
          </a:xfrm>
          <a:prstGeom prst="rect">
            <a:avLst/>
          </a:prstGeom>
        </p:spPr>
        <p:txBody>
          <a:bodyPr vert="horz" lIns="91428" tIns="45712" rIns="91428" bIns="45712"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1" y="6356352"/>
            <a:ext cx="2743200" cy="365125"/>
          </a:xfrm>
          <a:prstGeom prst="rect">
            <a:avLst/>
          </a:prstGeom>
        </p:spPr>
        <p:txBody>
          <a:bodyPr vert="horz" lIns="91428" tIns="45712" rIns="91428" bIns="45712" rtlCol="0" anchor="ctr"/>
          <a:lstStyle>
            <a:lvl1pPr algn="l">
              <a:defRPr sz="1200">
                <a:solidFill>
                  <a:schemeClr val="tx1">
                    <a:tint val="75000"/>
                  </a:schemeClr>
                </a:solidFill>
              </a:defRPr>
            </a:lvl1pPr>
          </a:lstStyle>
          <a:p>
            <a:fld id="{0BEBA394-6E9B-4A08-A82A-2BF9BE6C8D89}" type="datetimeFigureOut">
              <a:rPr lang="ru-RU" smtClean="0"/>
              <a:pPr/>
              <a:t>05.10.2023</a:t>
            </a:fld>
            <a:endParaRPr lang="ru-RU" dirty="0"/>
          </a:p>
        </p:txBody>
      </p:sp>
      <p:sp>
        <p:nvSpPr>
          <p:cNvPr id="5" name="Нижний колонтитул 4"/>
          <p:cNvSpPr>
            <a:spLocks noGrp="1"/>
          </p:cNvSpPr>
          <p:nvPr>
            <p:ph type="ftr" sz="quarter" idx="3"/>
          </p:nvPr>
        </p:nvSpPr>
        <p:spPr>
          <a:xfrm>
            <a:off x="4038600" y="6356352"/>
            <a:ext cx="4114800" cy="365125"/>
          </a:xfrm>
          <a:prstGeom prst="rect">
            <a:avLst/>
          </a:prstGeom>
        </p:spPr>
        <p:txBody>
          <a:bodyPr vert="horz" lIns="91428" tIns="45712" rIns="91428" bIns="45712"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8610600" y="6356352"/>
            <a:ext cx="2743200" cy="365125"/>
          </a:xfrm>
          <a:prstGeom prst="rect">
            <a:avLst/>
          </a:prstGeom>
        </p:spPr>
        <p:txBody>
          <a:bodyPr vert="horz" lIns="91428" tIns="45712" rIns="91428" bIns="45712" rtlCol="0" anchor="ctr"/>
          <a:lstStyle>
            <a:lvl1pPr algn="r">
              <a:defRPr sz="1200">
                <a:solidFill>
                  <a:schemeClr val="tx1">
                    <a:tint val="75000"/>
                  </a:schemeClr>
                </a:solidFill>
              </a:defRPr>
            </a:lvl1pPr>
          </a:lstStyle>
          <a:p>
            <a:fld id="{AF30CD56-1E07-4B2F-BCFA-859863605958}" type="slidenum">
              <a:rPr lang="ru-RU" smtClean="0"/>
              <a:pPr/>
              <a:t>‹#›</a:t>
            </a:fld>
            <a:endParaRPr lang="ru-RU" dirty="0"/>
          </a:p>
        </p:txBody>
      </p:sp>
    </p:spTree>
    <p:extLst>
      <p:ext uri="{BB962C8B-B14F-4D97-AF65-F5344CB8AC3E}">
        <p14:creationId xmlns:p14="http://schemas.microsoft.com/office/powerpoint/2010/main" val="3387543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26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68" indent="-228568" algn="l" defTabSz="91426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00" indent="-228568" algn="l" defTabSz="91426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33" indent="-228568" algn="l" defTabSz="91426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68" indent="-228568" algn="l" defTabSz="91426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102" indent="-228568" algn="l" defTabSz="91426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236" indent="-228568" algn="l" defTabSz="91426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370" indent="-228568" algn="l" defTabSz="91426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504" indent="-228568" algn="l" defTabSz="91426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638" indent="-228568" algn="l" defTabSz="91426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ru-RU"/>
      </a:defPPr>
      <a:lvl1pPr marL="0" algn="l" defTabSz="914268" rtl="0" eaLnBrk="1" latinLnBrk="0" hangingPunct="1">
        <a:defRPr sz="1900" kern="1200">
          <a:solidFill>
            <a:schemeClr val="tx1"/>
          </a:solidFill>
          <a:latin typeface="+mn-lt"/>
          <a:ea typeface="+mn-ea"/>
          <a:cs typeface="+mn-cs"/>
        </a:defRPr>
      </a:lvl1pPr>
      <a:lvl2pPr marL="457134" algn="l" defTabSz="914268" rtl="0" eaLnBrk="1" latinLnBrk="0" hangingPunct="1">
        <a:defRPr sz="1900" kern="1200">
          <a:solidFill>
            <a:schemeClr val="tx1"/>
          </a:solidFill>
          <a:latin typeface="+mn-lt"/>
          <a:ea typeface="+mn-ea"/>
          <a:cs typeface="+mn-cs"/>
        </a:defRPr>
      </a:lvl2pPr>
      <a:lvl3pPr marL="914268" algn="l" defTabSz="914268" rtl="0" eaLnBrk="1" latinLnBrk="0" hangingPunct="1">
        <a:defRPr sz="1900" kern="1200">
          <a:solidFill>
            <a:schemeClr val="tx1"/>
          </a:solidFill>
          <a:latin typeface="+mn-lt"/>
          <a:ea typeface="+mn-ea"/>
          <a:cs typeface="+mn-cs"/>
        </a:defRPr>
      </a:lvl3pPr>
      <a:lvl4pPr marL="1371403" algn="l" defTabSz="914268" rtl="0" eaLnBrk="1" latinLnBrk="0" hangingPunct="1">
        <a:defRPr sz="1900" kern="1200">
          <a:solidFill>
            <a:schemeClr val="tx1"/>
          </a:solidFill>
          <a:latin typeface="+mn-lt"/>
          <a:ea typeface="+mn-ea"/>
          <a:cs typeface="+mn-cs"/>
        </a:defRPr>
      </a:lvl4pPr>
      <a:lvl5pPr marL="1828534" algn="l" defTabSz="914268" rtl="0" eaLnBrk="1" latinLnBrk="0" hangingPunct="1">
        <a:defRPr sz="1900" kern="1200">
          <a:solidFill>
            <a:schemeClr val="tx1"/>
          </a:solidFill>
          <a:latin typeface="+mn-lt"/>
          <a:ea typeface="+mn-ea"/>
          <a:cs typeface="+mn-cs"/>
        </a:defRPr>
      </a:lvl5pPr>
      <a:lvl6pPr marL="2285668" algn="l" defTabSz="914268" rtl="0" eaLnBrk="1" latinLnBrk="0" hangingPunct="1">
        <a:defRPr sz="1900" kern="1200">
          <a:solidFill>
            <a:schemeClr val="tx1"/>
          </a:solidFill>
          <a:latin typeface="+mn-lt"/>
          <a:ea typeface="+mn-ea"/>
          <a:cs typeface="+mn-cs"/>
        </a:defRPr>
      </a:lvl6pPr>
      <a:lvl7pPr marL="2742802" algn="l" defTabSz="914268" rtl="0" eaLnBrk="1" latinLnBrk="0" hangingPunct="1">
        <a:defRPr sz="1900" kern="1200">
          <a:solidFill>
            <a:schemeClr val="tx1"/>
          </a:solidFill>
          <a:latin typeface="+mn-lt"/>
          <a:ea typeface="+mn-ea"/>
          <a:cs typeface="+mn-cs"/>
        </a:defRPr>
      </a:lvl7pPr>
      <a:lvl8pPr marL="3199936" algn="l" defTabSz="914268" rtl="0" eaLnBrk="1" latinLnBrk="0" hangingPunct="1">
        <a:defRPr sz="1900" kern="1200">
          <a:solidFill>
            <a:schemeClr val="tx1"/>
          </a:solidFill>
          <a:latin typeface="+mn-lt"/>
          <a:ea typeface="+mn-ea"/>
          <a:cs typeface="+mn-cs"/>
        </a:defRPr>
      </a:lvl8pPr>
      <a:lvl9pPr marL="3657071" algn="l" defTabSz="914268"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consultantplus://offline/ref=435704188975D4B8382C7618F877DFD675DA0265FECECF1E14566C03DA4A71E57DE8DB2CCE414DD845202173D43D83041227443BEE646131gAl1H"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11218561" y="341317"/>
            <a:ext cx="3686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3200">
                <a:solidFill>
                  <a:schemeClr val="bg1"/>
                </a:solidFill>
                <a:latin typeface="Arial" charset="0"/>
              </a:defRPr>
            </a:lvl1pPr>
            <a:lvl2pPr marL="742950" indent="-285750" eaLnBrk="0">
              <a:defRPr sz="3200">
                <a:solidFill>
                  <a:schemeClr val="bg1"/>
                </a:solidFill>
                <a:latin typeface="Arial" charset="0"/>
              </a:defRPr>
            </a:lvl2pPr>
            <a:lvl3pPr marL="1143000" indent="-228600" eaLnBrk="0">
              <a:defRPr sz="3200">
                <a:solidFill>
                  <a:schemeClr val="bg1"/>
                </a:solidFill>
                <a:latin typeface="Arial" charset="0"/>
              </a:defRPr>
            </a:lvl3pPr>
            <a:lvl4pPr marL="1600200" indent="-228600" eaLnBrk="0">
              <a:defRPr sz="3200">
                <a:solidFill>
                  <a:schemeClr val="bg1"/>
                </a:solidFill>
                <a:latin typeface="Arial" charset="0"/>
              </a:defRPr>
            </a:lvl4pPr>
            <a:lvl5pPr marL="2057400" indent="-228600" eaLnBrk="0">
              <a:defRPr sz="3200">
                <a:solidFill>
                  <a:schemeClr val="bg1"/>
                </a:solidFill>
                <a:latin typeface="Arial" charset="0"/>
              </a:defRPr>
            </a:lvl5pPr>
            <a:lvl6pPr marL="2514600" indent="-228600" defTabSz="449263" eaLnBrk="0" fontAlgn="base" hangingPunct="0">
              <a:lnSpc>
                <a:spcPct val="87000"/>
              </a:lnSpc>
              <a:spcBef>
                <a:spcPct val="0"/>
              </a:spcBef>
              <a:spcAft>
                <a:spcPct val="0"/>
              </a:spcAft>
              <a:buClr>
                <a:srgbClr val="000000"/>
              </a:buClr>
              <a:buSzPct val="45000"/>
              <a:buFont typeface="StarSymbol" pitchFamily="2" charset="0"/>
              <a:defRPr sz="3200">
                <a:solidFill>
                  <a:schemeClr val="bg1"/>
                </a:solidFill>
                <a:latin typeface="Arial" charset="0"/>
              </a:defRPr>
            </a:lvl6pPr>
            <a:lvl7pPr marL="2971800" indent="-228600" defTabSz="449263" eaLnBrk="0" fontAlgn="base" hangingPunct="0">
              <a:lnSpc>
                <a:spcPct val="87000"/>
              </a:lnSpc>
              <a:spcBef>
                <a:spcPct val="0"/>
              </a:spcBef>
              <a:spcAft>
                <a:spcPct val="0"/>
              </a:spcAft>
              <a:buClr>
                <a:srgbClr val="000000"/>
              </a:buClr>
              <a:buSzPct val="45000"/>
              <a:buFont typeface="StarSymbol" pitchFamily="2" charset="0"/>
              <a:defRPr sz="3200">
                <a:solidFill>
                  <a:schemeClr val="bg1"/>
                </a:solidFill>
                <a:latin typeface="Arial" charset="0"/>
              </a:defRPr>
            </a:lvl7pPr>
            <a:lvl8pPr marL="3429000" indent="-228600" defTabSz="449263" eaLnBrk="0" fontAlgn="base" hangingPunct="0">
              <a:lnSpc>
                <a:spcPct val="87000"/>
              </a:lnSpc>
              <a:spcBef>
                <a:spcPct val="0"/>
              </a:spcBef>
              <a:spcAft>
                <a:spcPct val="0"/>
              </a:spcAft>
              <a:buClr>
                <a:srgbClr val="000000"/>
              </a:buClr>
              <a:buSzPct val="45000"/>
              <a:buFont typeface="StarSymbol" pitchFamily="2" charset="0"/>
              <a:defRPr sz="3200">
                <a:solidFill>
                  <a:schemeClr val="bg1"/>
                </a:solidFill>
                <a:latin typeface="Arial" charset="0"/>
              </a:defRPr>
            </a:lvl8pPr>
            <a:lvl9pPr marL="3886200" indent="-228600" defTabSz="449263" eaLnBrk="0" fontAlgn="base" hangingPunct="0">
              <a:lnSpc>
                <a:spcPct val="87000"/>
              </a:lnSpc>
              <a:spcBef>
                <a:spcPct val="0"/>
              </a:spcBef>
              <a:spcAft>
                <a:spcPct val="0"/>
              </a:spcAft>
              <a:buClr>
                <a:srgbClr val="000000"/>
              </a:buClr>
              <a:buSzPct val="45000"/>
              <a:buFont typeface="StarSymbol" pitchFamily="2" charset="0"/>
              <a:defRPr sz="3200">
                <a:solidFill>
                  <a:schemeClr val="bg1"/>
                </a:solidFill>
                <a:latin typeface="Arial" charset="0"/>
              </a:defRPr>
            </a:lvl9pPr>
          </a:lstStyle>
          <a:p>
            <a:pPr eaLnBrk="1">
              <a:spcBef>
                <a:spcPct val="50000"/>
              </a:spcBef>
            </a:pPr>
            <a:endParaRPr lang="ru-RU" altLang="ru-RU" sz="1800" dirty="0">
              <a:solidFill>
                <a:schemeClr val="tx1"/>
              </a:solidFill>
              <a:latin typeface="Times New Roman" pitchFamily="18" charset="0"/>
            </a:endParaRPr>
          </a:p>
        </p:txBody>
      </p:sp>
      <p:sp>
        <p:nvSpPr>
          <p:cNvPr id="2051" name="Rectangle 10"/>
          <p:cNvSpPr>
            <a:spLocks noGrp="1" noChangeArrowheads="1"/>
          </p:cNvSpPr>
          <p:nvPr>
            <p:ph type="title" idx="4294967295"/>
          </p:nvPr>
        </p:nvSpPr>
        <p:spPr>
          <a:xfrm>
            <a:off x="1138561" y="1466074"/>
            <a:ext cx="10968959" cy="347077"/>
          </a:xfrm>
        </p:spPr>
        <p:txBody>
          <a:bodyPr>
            <a:normAutofit fontScale="90000"/>
          </a:bodyPr>
          <a:lstStyle/>
          <a:p>
            <a:pPr algn="ctr"/>
            <a:br>
              <a:rPr lang="ru-RU" altLang="ru-RU" sz="2800" i="1" dirty="0"/>
            </a:br>
            <a:br>
              <a:rPr lang="ru-RU" altLang="ru-RU" sz="2800" i="1" dirty="0"/>
            </a:br>
            <a:br>
              <a:rPr lang="ru-RU" altLang="ru-RU" sz="2800" i="1" dirty="0"/>
            </a:br>
            <a:br>
              <a:rPr lang="ru-RU" altLang="ru-RU" sz="2800" i="1" dirty="0"/>
            </a:br>
            <a:br>
              <a:rPr lang="ru-RU" altLang="ru-RU" sz="2800" i="1" dirty="0"/>
            </a:br>
            <a:br>
              <a:rPr lang="ru-RU" altLang="ru-RU" sz="2800" i="1" dirty="0"/>
            </a:br>
            <a:endParaRPr lang="ru-RU" altLang="ru-RU" sz="2800" i="1" dirty="0"/>
          </a:p>
        </p:txBody>
      </p:sp>
      <p:sp>
        <p:nvSpPr>
          <p:cNvPr id="2063" name="Freeform 15"/>
          <p:cNvSpPr>
            <a:spLocks/>
          </p:cNvSpPr>
          <p:nvPr/>
        </p:nvSpPr>
        <p:spPr bwMode="auto">
          <a:xfrm>
            <a:off x="3271680" y="1015967"/>
            <a:ext cx="5648640" cy="5044849"/>
          </a:xfrm>
          <a:custGeom>
            <a:avLst/>
            <a:gdLst>
              <a:gd name="T0" fmla="*/ 690 w 4247"/>
              <a:gd name="T1" fmla="*/ 9 h 5262"/>
              <a:gd name="T2" fmla="*/ 1107 w 4247"/>
              <a:gd name="T3" fmla="*/ 227 h 5262"/>
              <a:gd name="T4" fmla="*/ 1207 w 4247"/>
              <a:gd name="T5" fmla="*/ 627 h 5262"/>
              <a:gd name="T6" fmla="*/ 1234 w 4247"/>
              <a:gd name="T7" fmla="*/ 891 h 5262"/>
              <a:gd name="T8" fmla="*/ 1225 w 4247"/>
              <a:gd name="T9" fmla="*/ 1336 h 5262"/>
              <a:gd name="T10" fmla="*/ 1516 w 4247"/>
              <a:gd name="T11" fmla="*/ 1600 h 5262"/>
              <a:gd name="T12" fmla="*/ 1806 w 4247"/>
              <a:gd name="T13" fmla="*/ 1827 h 5262"/>
              <a:gd name="T14" fmla="*/ 1978 w 4247"/>
              <a:gd name="T15" fmla="*/ 1909 h 5262"/>
              <a:gd name="T16" fmla="*/ 1951 w 4247"/>
              <a:gd name="T17" fmla="*/ 1518 h 5262"/>
              <a:gd name="T18" fmla="*/ 2115 w 4247"/>
              <a:gd name="T19" fmla="*/ 1363 h 5262"/>
              <a:gd name="T20" fmla="*/ 2559 w 4247"/>
              <a:gd name="T21" fmla="*/ 1100 h 5262"/>
              <a:gd name="T22" fmla="*/ 2886 w 4247"/>
              <a:gd name="T23" fmla="*/ 1181 h 5262"/>
              <a:gd name="T24" fmla="*/ 3113 w 4247"/>
              <a:gd name="T25" fmla="*/ 745 h 5262"/>
              <a:gd name="T26" fmla="*/ 3676 w 4247"/>
              <a:gd name="T27" fmla="*/ 900 h 5262"/>
              <a:gd name="T28" fmla="*/ 4030 w 4247"/>
              <a:gd name="T29" fmla="*/ 1181 h 5262"/>
              <a:gd name="T30" fmla="*/ 3884 w 4247"/>
              <a:gd name="T31" fmla="*/ 1500 h 5262"/>
              <a:gd name="T32" fmla="*/ 3930 w 4247"/>
              <a:gd name="T33" fmla="*/ 1990 h 5262"/>
              <a:gd name="T34" fmla="*/ 4211 w 4247"/>
              <a:gd name="T35" fmla="*/ 2099 h 5262"/>
              <a:gd name="T36" fmla="*/ 4229 w 4247"/>
              <a:gd name="T37" fmla="*/ 2436 h 5262"/>
              <a:gd name="T38" fmla="*/ 4066 w 4247"/>
              <a:gd name="T39" fmla="*/ 2736 h 5262"/>
              <a:gd name="T40" fmla="*/ 3812 w 4247"/>
              <a:gd name="T41" fmla="*/ 2763 h 5262"/>
              <a:gd name="T42" fmla="*/ 3694 w 4247"/>
              <a:gd name="T43" fmla="*/ 2717 h 5262"/>
              <a:gd name="T44" fmla="*/ 3340 w 4247"/>
              <a:gd name="T45" fmla="*/ 2781 h 5262"/>
              <a:gd name="T46" fmla="*/ 3031 w 4247"/>
              <a:gd name="T47" fmla="*/ 2908 h 5262"/>
              <a:gd name="T48" fmla="*/ 3122 w 4247"/>
              <a:gd name="T49" fmla="*/ 3235 h 5262"/>
              <a:gd name="T50" fmla="*/ 3167 w 4247"/>
              <a:gd name="T51" fmla="*/ 3508 h 5262"/>
              <a:gd name="T52" fmla="*/ 3022 w 4247"/>
              <a:gd name="T53" fmla="*/ 3763 h 5262"/>
              <a:gd name="T54" fmla="*/ 2732 w 4247"/>
              <a:gd name="T55" fmla="*/ 3872 h 5262"/>
              <a:gd name="T56" fmla="*/ 2759 w 4247"/>
              <a:gd name="T57" fmla="*/ 4244 h 5262"/>
              <a:gd name="T58" fmla="*/ 2868 w 4247"/>
              <a:gd name="T59" fmla="*/ 4335 h 5262"/>
              <a:gd name="T60" fmla="*/ 2813 w 4247"/>
              <a:gd name="T61" fmla="*/ 4653 h 5262"/>
              <a:gd name="T62" fmla="*/ 2741 w 4247"/>
              <a:gd name="T63" fmla="*/ 4917 h 5262"/>
              <a:gd name="T64" fmla="*/ 2886 w 4247"/>
              <a:gd name="T65" fmla="*/ 5144 h 5262"/>
              <a:gd name="T66" fmla="*/ 2668 w 4247"/>
              <a:gd name="T67" fmla="*/ 5208 h 5262"/>
              <a:gd name="T68" fmla="*/ 2559 w 4247"/>
              <a:gd name="T69" fmla="*/ 4935 h 5262"/>
              <a:gd name="T70" fmla="*/ 2387 w 4247"/>
              <a:gd name="T71" fmla="*/ 4890 h 5262"/>
              <a:gd name="T72" fmla="*/ 2169 w 4247"/>
              <a:gd name="T73" fmla="*/ 4681 h 5262"/>
              <a:gd name="T74" fmla="*/ 1933 w 4247"/>
              <a:gd name="T75" fmla="*/ 4408 h 5262"/>
              <a:gd name="T76" fmla="*/ 1697 w 4247"/>
              <a:gd name="T77" fmla="*/ 4290 h 5262"/>
              <a:gd name="T78" fmla="*/ 1507 w 4247"/>
              <a:gd name="T79" fmla="*/ 4099 h 5262"/>
              <a:gd name="T80" fmla="*/ 1470 w 4247"/>
              <a:gd name="T81" fmla="*/ 4144 h 5262"/>
              <a:gd name="T82" fmla="*/ 1144 w 4247"/>
              <a:gd name="T83" fmla="*/ 4153 h 5262"/>
              <a:gd name="T84" fmla="*/ 853 w 4247"/>
              <a:gd name="T85" fmla="*/ 4281 h 5262"/>
              <a:gd name="T86" fmla="*/ 536 w 4247"/>
              <a:gd name="T87" fmla="*/ 4435 h 5262"/>
              <a:gd name="T88" fmla="*/ 363 w 4247"/>
              <a:gd name="T89" fmla="*/ 4335 h 5262"/>
              <a:gd name="T90" fmla="*/ 154 w 4247"/>
              <a:gd name="T91" fmla="*/ 4144 h 5262"/>
              <a:gd name="T92" fmla="*/ 218 w 4247"/>
              <a:gd name="T93" fmla="*/ 4035 h 5262"/>
              <a:gd name="T94" fmla="*/ 399 w 4247"/>
              <a:gd name="T95" fmla="*/ 3708 h 5262"/>
              <a:gd name="T96" fmla="*/ 644 w 4247"/>
              <a:gd name="T97" fmla="*/ 3617 h 5262"/>
              <a:gd name="T98" fmla="*/ 681 w 4247"/>
              <a:gd name="T99" fmla="*/ 3263 h 5262"/>
              <a:gd name="T100" fmla="*/ 336 w 4247"/>
              <a:gd name="T101" fmla="*/ 3226 h 5262"/>
              <a:gd name="T102" fmla="*/ 27 w 4247"/>
              <a:gd name="T103" fmla="*/ 3045 h 5262"/>
              <a:gd name="T104" fmla="*/ 136 w 4247"/>
              <a:gd name="T105" fmla="*/ 2745 h 5262"/>
              <a:gd name="T106" fmla="*/ 363 w 4247"/>
              <a:gd name="T107" fmla="*/ 2599 h 5262"/>
              <a:gd name="T108" fmla="*/ 672 w 4247"/>
              <a:gd name="T109" fmla="*/ 2290 h 5262"/>
              <a:gd name="T110" fmla="*/ 436 w 4247"/>
              <a:gd name="T111" fmla="*/ 1672 h 5262"/>
              <a:gd name="T112" fmla="*/ 408 w 4247"/>
              <a:gd name="T113" fmla="*/ 1363 h 5262"/>
              <a:gd name="T114" fmla="*/ 427 w 4247"/>
              <a:gd name="T115" fmla="*/ 1018 h 5262"/>
              <a:gd name="T116" fmla="*/ 209 w 4247"/>
              <a:gd name="T117" fmla="*/ 1018 h 5262"/>
              <a:gd name="T118" fmla="*/ 91 w 4247"/>
              <a:gd name="T119" fmla="*/ 836 h 5262"/>
              <a:gd name="T120" fmla="*/ 354 w 4247"/>
              <a:gd name="T121" fmla="*/ 663 h 5262"/>
              <a:gd name="T122" fmla="*/ 472 w 4247"/>
              <a:gd name="T123" fmla="*/ 291 h 5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47" h="5262">
                <a:moveTo>
                  <a:pt x="472" y="273"/>
                </a:moveTo>
                <a:lnTo>
                  <a:pt x="481" y="254"/>
                </a:lnTo>
                <a:lnTo>
                  <a:pt x="490" y="154"/>
                </a:lnTo>
                <a:lnTo>
                  <a:pt x="499" y="136"/>
                </a:lnTo>
                <a:lnTo>
                  <a:pt x="517" y="91"/>
                </a:lnTo>
                <a:lnTo>
                  <a:pt x="526" y="64"/>
                </a:lnTo>
                <a:lnTo>
                  <a:pt x="545" y="45"/>
                </a:lnTo>
                <a:lnTo>
                  <a:pt x="572" y="18"/>
                </a:lnTo>
                <a:lnTo>
                  <a:pt x="599" y="0"/>
                </a:lnTo>
                <a:lnTo>
                  <a:pt x="644" y="9"/>
                </a:lnTo>
                <a:lnTo>
                  <a:pt x="690" y="9"/>
                </a:lnTo>
                <a:lnTo>
                  <a:pt x="744" y="9"/>
                </a:lnTo>
                <a:lnTo>
                  <a:pt x="808" y="18"/>
                </a:lnTo>
                <a:lnTo>
                  <a:pt x="853" y="36"/>
                </a:lnTo>
                <a:lnTo>
                  <a:pt x="899" y="73"/>
                </a:lnTo>
                <a:lnTo>
                  <a:pt x="917" y="91"/>
                </a:lnTo>
                <a:lnTo>
                  <a:pt x="935" y="127"/>
                </a:lnTo>
                <a:lnTo>
                  <a:pt x="962" y="164"/>
                </a:lnTo>
                <a:lnTo>
                  <a:pt x="989" y="191"/>
                </a:lnTo>
                <a:lnTo>
                  <a:pt x="1017" y="209"/>
                </a:lnTo>
                <a:lnTo>
                  <a:pt x="1053" y="200"/>
                </a:lnTo>
                <a:lnTo>
                  <a:pt x="1107" y="227"/>
                </a:lnTo>
                <a:lnTo>
                  <a:pt x="1171" y="236"/>
                </a:lnTo>
                <a:lnTo>
                  <a:pt x="1198" y="345"/>
                </a:lnTo>
                <a:lnTo>
                  <a:pt x="1207" y="391"/>
                </a:lnTo>
                <a:lnTo>
                  <a:pt x="1216" y="427"/>
                </a:lnTo>
                <a:lnTo>
                  <a:pt x="1225" y="463"/>
                </a:lnTo>
                <a:lnTo>
                  <a:pt x="1234" y="491"/>
                </a:lnTo>
                <a:lnTo>
                  <a:pt x="1225" y="536"/>
                </a:lnTo>
                <a:lnTo>
                  <a:pt x="1216" y="545"/>
                </a:lnTo>
                <a:lnTo>
                  <a:pt x="1216" y="563"/>
                </a:lnTo>
                <a:lnTo>
                  <a:pt x="1207" y="600"/>
                </a:lnTo>
                <a:lnTo>
                  <a:pt x="1207" y="627"/>
                </a:lnTo>
                <a:lnTo>
                  <a:pt x="1216" y="663"/>
                </a:lnTo>
                <a:lnTo>
                  <a:pt x="1243" y="682"/>
                </a:lnTo>
                <a:lnTo>
                  <a:pt x="1289" y="682"/>
                </a:lnTo>
                <a:lnTo>
                  <a:pt x="1316" y="709"/>
                </a:lnTo>
                <a:lnTo>
                  <a:pt x="1334" y="736"/>
                </a:lnTo>
                <a:lnTo>
                  <a:pt x="1334" y="745"/>
                </a:lnTo>
                <a:lnTo>
                  <a:pt x="1334" y="763"/>
                </a:lnTo>
                <a:lnTo>
                  <a:pt x="1316" y="800"/>
                </a:lnTo>
                <a:lnTo>
                  <a:pt x="1289" y="818"/>
                </a:lnTo>
                <a:lnTo>
                  <a:pt x="1262" y="854"/>
                </a:lnTo>
                <a:lnTo>
                  <a:pt x="1234" y="891"/>
                </a:lnTo>
                <a:lnTo>
                  <a:pt x="1234" y="891"/>
                </a:lnTo>
                <a:lnTo>
                  <a:pt x="1207" y="936"/>
                </a:lnTo>
                <a:lnTo>
                  <a:pt x="1180" y="981"/>
                </a:lnTo>
                <a:lnTo>
                  <a:pt x="1180" y="1036"/>
                </a:lnTo>
                <a:lnTo>
                  <a:pt x="1171" y="1072"/>
                </a:lnTo>
                <a:lnTo>
                  <a:pt x="1180" y="1100"/>
                </a:lnTo>
                <a:lnTo>
                  <a:pt x="1198" y="1127"/>
                </a:lnTo>
                <a:lnTo>
                  <a:pt x="1216" y="1154"/>
                </a:lnTo>
                <a:lnTo>
                  <a:pt x="1216" y="1200"/>
                </a:lnTo>
                <a:lnTo>
                  <a:pt x="1225" y="1263"/>
                </a:lnTo>
                <a:lnTo>
                  <a:pt x="1225" y="1336"/>
                </a:lnTo>
                <a:lnTo>
                  <a:pt x="1225" y="1390"/>
                </a:lnTo>
                <a:lnTo>
                  <a:pt x="1243" y="1409"/>
                </a:lnTo>
                <a:lnTo>
                  <a:pt x="1271" y="1436"/>
                </a:lnTo>
                <a:lnTo>
                  <a:pt x="1316" y="1454"/>
                </a:lnTo>
                <a:lnTo>
                  <a:pt x="1361" y="1463"/>
                </a:lnTo>
                <a:lnTo>
                  <a:pt x="1416" y="1481"/>
                </a:lnTo>
                <a:lnTo>
                  <a:pt x="1461" y="1500"/>
                </a:lnTo>
                <a:lnTo>
                  <a:pt x="1488" y="1509"/>
                </a:lnTo>
                <a:lnTo>
                  <a:pt x="1525" y="1545"/>
                </a:lnTo>
                <a:lnTo>
                  <a:pt x="1525" y="1563"/>
                </a:lnTo>
                <a:lnTo>
                  <a:pt x="1516" y="1600"/>
                </a:lnTo>
                <a:lnTo>
                  <a:pt x="1516" y="1636"/>
                </a:lnTo>
                <a:lnTo>
                  <a:pt x="1516" y="1672"/>
                </a:lnTo>
                <a:lnTo>
                  <a:pt x="1516" y="1681"/>
                </a:lnTo>
                <a:lnTo>
                  <a:pt x="1543" y="1690"/>
                </a:lnTo>
                <a:lnTo>
                  <a:pt x="1579" y="1699"/>
                </a:lnTo>
                <a:lnTo>
                  <a:pt x="1606" y="1709"/>
                </a:lnTo>
                <a:lnTo>
                  <a:pt x="1643" y="1736"/>
                </a:lnTo>
                <a:lnTo>
                  <a:pt x="1697" y="1754"/>
                </a:lnTo>
                <a:lnTo>
                  <a:pt x="1743" y="1781"/>
                </a:lnTo>
                <a:lnTo>
                  <a:pt x="1779" y="1790"/>
                </a:lnTo>
                <a:lnTo>
                  <a:pt x="1806" y="1827"/>
                </a:lnTo>
                <a:lnTo>
                  <a:pt x="1797" y="1881"/>
                </a:lnTo>
                <a:lnTo>
                  <a:pt x="1806" y="1909"/>
                </a:lnTo>
                <a:lnTo>
                  <a:pt x="1797" y="1936"/>
                </a:lnTo>
                <a:lnTo>
                  <a:pt x="1806" y="1954"/>
                </a:lnTo>
                <a:lnTo>
                  <a:pt x="1833" y="1972"/>
                </a:lnTo>
                <a:lnTo>
                  <a:pt x="1861" y="1990"/>
                </a:lnTo>
                <a:lnTo>
                  <a:pt x="1897" y="1981"/>
                </a:lnTo>
                <a:lnTo>
                  <a:pt x="1915" y="1972"/>
                </a:lnTo>
                <a:lnTo>
                  <a:pt x="1942" y="1963"/>
                </a:lnTo>
                <a:lnTo>
                  <a:pt x="1960" y="1954"/>
                </a:lnTo>
                <a:lnTo>
                  <a:pt x="1978" y="1909"/>
                </a:lnTo>
                <a:lnTo>
                  <a:pt x="1988" y="1872"/>
                </a:lnTo>
                <a:lnTo>
                  <a:pt x="1997" y="1827"/>
                </a:lnTo>
                <a:lnTo>
                  <a:pt x="1969" y="1809"/>
                </a:lnTo>
                <a:lnTo>
                  <a:pt x="1960" y="1772"/>
                </a:lnTo>
                <a:lnTo>
                  <a:pt x="1951" y="1736"/>
                </a:lnTo>
                <a:lnTo>
                  <a:pt x="1942" y="1709"/>
                </a:lnTo>
                <a:lnTo>
                  <a:pt x="1933" y="1672"/>
                </a:lnTo>
                <a:lnTo>
                  <a:pt x="1933" y="1618"/>
                </a:lnTo>
                <a:lnTo>
                  <a:pt x="1942" y="1590"/>
                </a:lnTo>
                <a:lnTo>
                  <a:pt x="1942" y="1554"/>
                </a:lnTo>
                <a:lnTo>
                  <a:pt x="1951" y="1518"/>
                </a:lnTo>
                <a:lnTo>
                  <a:pt x="1951" y="1509"/>
                </a:lnTo>
                <a:lnTo>
                  <a:pt x="1997" y="1500"/>
                </a:lnTo>
                <a:lnTo>
                  <a:pt x="2033" y="1500"/>
                </a:lnTo>
                <a:lnTo>
                  <a:pt x="2051" y="1490"/>
                </a:lnTo>
                <a:lnTo>
                  <a:pt x="2060" y="1472"/>
                </a:lnTo>
                <a:lnTo>
                  <a:pt x="2051" y="1445"/>
                </a:lnTo>
                <a:lnTo>
                  <a:pt x="2042" y="1418"/>
                </a:lnTo>
                <a:lnTo>
                  <a:pt x="2042" y="1390"/>
                </a:lnTo>
                <a:lnTo>
                  <a:pt x="2060" y="1372"/>
                </a:lnTo>
                <a:lnTo>
                  <a:pt x="2096" y="1363"/>
                </a:lnTo>
                <a:lnTo>
                  <a:pt x="2115" y="1363"/>
                </a:lnTo>
                <a:lnTo>
                  <a:pt x="2151" y="1354"/>
                </a:lnTo>
                <a:lnTo>
                  <a:pt x="2187" y="1318"/>
                </a:lnTo>
                <a:lnTo>
                  <a:pt x="2224" y="1309"/>
                </a:lnTo>
                <a:lnTo>
                  <a:pt x="2287" y="1281"/>
                </a:lnTo>
                <a:lnTo>
                  <a:pt x="2342" y="1272"/>
                </a:lnTo>
                <a:lnTo>
                  <a:pt x="2387" y="1263"/>
                </a:lnTo>
                <a:lnTo>
                  <a:pt x="2414" y="1254"/>
                </a:lnTo>
                <a:lnTo>
                  <a:pt x="2450" y="1236"/>
                </a:lnTo>
                <a:lnTo>
                  <a:pt x="2487" y="1191"/>
                </a:lnTo>
                <a:lnTo>
                  <a:pt x="2532" y="1136"/>
                </a:lnTo>
                <a:lnTo>
                  <a:pt x="2559" y="1100"/>
                </a:lnTo>
                <a:lnTo>
                  <a:pt x="2587" y="1081"/>
                </a:lnTo>
                <a:lnTo>
                  <a:pt x="2641" y="1054"/>
                </a:lnTo>
                <a:lnTo>
                  <a:pt x="2695" y="1045"/>
                </a:lnTo>
                <a:lnTo>
                  <a:pt x="2741" y="1063"/>
                </a:lnTo>
                <a:lnTo>
                  <a:pt x="2777" y="1091"/>
                </a:lnTo>
                <a:lnTo>
                  <a:pt x="2777" y="1109"/>
                </a:lnTo>
                <a:lnTo>
                  <a:pt x="2795" y="1136"/>
                </a:lnTo>
                <a:lnTo>
                  <a:pt x="2813" y="1163"/>
                </a:lnTo>
                <a:lnTo>
                  <a:pt x="2822" y="1181"/>
                </a:lnTo>
                <a:lnTo>
                  <a:pt x="2859" y="1200"/>
                </a:lnTo>
                <a:lnTo>
                  <a:pt x="2886" y="1181"/>
                </a:lnTo>
                <a:lnTo>
                  <a:pt x="2950" y="1072"/>
                </a:lnTo>
                <a:lnTo>
                  <a:pt x="2968" y="1036"/>
                </a:lnTo>
                <a:lnTo>
                  <a:pt x="2986" y="1009"/>
                </a:lnTo>
                <a:lnTo>
                  <a:pt x="3004" y="972"/>
                </a:lnTo>
                <a:lnTo>
                  <a:pt x="3013" y="927"/>
                </a:lnTo>
                <a:lnTo>
                  <a:pt x="3022" y="891"/>
                </a:lnTo>
                <a:lnTo>
                  <a:pt x="3049" y="845"/>
                </a:lnTo>
                <a:lnTo>
                  <a:pt x="3058" y="818"/>
                </a:lnTo>
                <a:lnTo>
                  <a:pt x="3077" y="791"/>
                </a:lnTo>
                <a:lnTo>
                  <a:pt x="3095" y="763"/>
                </a:lnTo>
                <a:lnTo>
                  <a:pt x="3113" y="745"/>
                </a:lnTo>
                <a:lnTo>
                  <a:pt x="3140" y="736"/>
                </a:lnTo>
                <a:lnTo>
                  <a:pt x="3176" y="736"/>
                </a:lnTo>
                <a:lnTo>
                  <a:pt x="3231" y="782"/>
                </a:lnTo>
                <a:lnTo>
                  <a:pt x="3249" y="809"/>
                </a:lnTo>
                <a:lnTo>
                  <a:pt x="3285" y="818"/>
                </a:lnTo>
                <a:lnTo>
                  <a:pt x="3322" y="845"/>
                </a:lnTo>
                <a:lnTo>
                  <a:pt x="3349" y="854"/>
                </a:lnTo>
                <a:lnTo>
                  <a:pt x="3412" y="872"/>
                </a:lnTo>
                <a:lnTo>
                  <a:pt x="3476" y="882"/>
                </a:lnTo>
                <a:lnTo>
                  <a:pt x="3558" y="891"/>
                </a:lnTo>
                <a:lnTo>
                  <a:pt x="3676" y="900"/>
                </a:lnTo>
                <a:lnTo>
                  <a:pt x="3784" y="891"/>
                </a:lnTo>
                <a:lnTo>
                  <a:pt x="3821" y="872"/>
                </a:lnTo>
                <a:lnTo>
                  <a:pt x="3857" y="845"/>
                </a:lnTo>
                <a:lnTo>
                  <a:pt x="3893" y="836"/>
                </a:lnTo>
                <a:lnTo>
                  <a:pt x="3930" y="854"/>
                </a:lnTo>
                <a:lnTo>
                  <a:pt x="3948" y="872"/>
                </a:lnTo>
                <a:lnTo>
                  <a:pt x="3984" y="909"/>
                </a:lnTo>
                <a:lnTo>
                  <a:pt x="4002" y="963"/>
                </a:lnTo>
                <a:lnTo>
                  <a:pt x="4039" y="1018"/>
                </a:lnTo>
                <a:lnTo>
                  <a:pt x="4039" y="1091"/>
                </a:lnTo>
                <a:lnTo>
                  <a:pt x="4030" y="1181"/>
                </a:lnTo>
                <a:lnTo>
                  <a:pt x="4030" y="1254"/>
                </a:lnTo>
                <a:lnTo>
                  <a:pt x="4020" y="1327"/>
                </a:lnTo>
                <a:lnTo>
                  <a:pt x="3993" y="1372"/>
                </a:lnTo>
                <a:lnTo>
                  <a:pt x="3966" y="1372"/>
                </a:lnTo>
                <a:lnTo>
                  <a:pt x="3948" y="1372"/>
                </a:lnTo>
                <a:lnTo>
                  <a:pt x="3921" y="1381"/>
                </a:lnTo>
                <a:lnTo>
                  <a:pt x="3912" y="1390"/>
                </a:lnTo>
                <a:lnTo>
                  <a:pt x="3893" y="1400"/>
                </a:lnTo>
                <a:lnTo>
                  <a:pt x="3893" y="1436"/>
                </a:lnTo>
                <a:lnTo>
                  <a:pt x="3893" y="1454"/>
                </a:lnTo>
                <a:lnTo>
                  <a:pt x="3884" y="1500"/>
                </a:lnTo>
                <a:lnTo>
                  <a:pt x="3884" y="1563"/>
                </a:lnTo>
                <a:lnTo>
                  <a:pt x="3857" y="1609"/>
                </a:lnTo>
                <a:lnTo>
                  <a:pt x="3830" y="1663"/>
                </a:lnTo>
                <a:lnTo>
                  <a:pt x="3794" y="1718"/>
                </a:lnTo>
                <a:lnTo>
                  <a:pt x="3775" y="1772"/>
                </a:lnTo>
                <a:lnTo>
                  <a:pt x="3775" y="1818"/>
                </a:lnTo>
                <a:lnTo>
                  <a:pt x="3803" y="1863"/>
                </a:lnTo>
                <a:lnTo>
                  <a:pt x="3839" y="1899"/>
                </a:lnTo>
                <a:lnTo>
                  <a:pt x="3866" y="1927"/>
                </a:lnTo>
                <a:lnTo>
                  <a:pt x="3912" y="1972"/>
                </a:lnTo>
                <a:lnTo>
                  <a:pt x="3930" y="1990"/>
                </a:lnTo>
                <a:lnTo>
                  <a:pt x="3966" y="2009"/>
                </a:lnTo>
                <a:lnTo>
                  <a:pt x="4011" y="2009"/>
                </a:lnTo>
                <a:lnTo>
                  <a:pt x="4057" y="1999"/>
                </a:lnTo>
                <a:lnTo>
                  <a:pt x="4084" y="1999"/>
                </a:lnTo>
                <a:lnTo>
                  <a:pt x="4120" y="1990"/>
                </a:lnTo>
                <a:lnTo>
                  <a:pt x="4138" y="1972"/>
                </a:lnTo>
                <a:lnTo>
                  <a:pt x="4147" y="1990"/>
                </a:lnTo>
                <a:lnTo>
                  <a:pt x="4184" y="1999"/>
                </a:lnTo>
                <a:lnTo>
                  <a:pt x="4202" y="2045"/>
                </a:lnTo>
                <a:lnTo>
                  <a:pt x="4211" y="2081"/>
                </a:lnTo>
                <a:lnTo>
                  <a:pt x="4211" y="2099"/>
                </a:lnTo>
                <a:lnTo>
                  <a:pt x="4193" y="2127"/>
                </a:lnTo>
                <a:lnTo>
                  <a:pt x="4175" y="2154"/>
                </a:lnTo>
                <a:lnTo>
                  <a:pt x="4157" y="2172"/>
                </a:lnTo>
                <a:lnTo>
                  <a:pt x="4147" y="2199"/>
                </a:lnTo>
                <a:lnTo>
                  <a:pt x="4147" y="2208"/>
                </a:lnTo>
                <a:lnTo>
                  <a:pt x="4157" y="2245"/>
                </a:lnTo>
                <a:lnTo>
                  <a:pt x="4166" y="2263"/>
                </a:lnTo>
                <a:lnTo>
                  <a:pt x="4184" y="2299"/>
                </a:lnTo>
                <a:lnTo>
                  <a:pt x="4211" y="2345"/>
                </a:lnTo>
                <a:lnTo>
                  <a:pt x="4247" y="2381"/>
                </a:lnTo>
                <a:lnTo>
                  <a:pt x="4229" y="2436"/>
                </a:lnTo>
                <a:lnTo>
                  <a:pt x="4193" y="2454"/>
                </a:lnTo>
                <a:lnTo>
                  <a:pt x="4157" y="2463"/>
                </a:lnTo>
                <a:lnTo>
                  <a:pt x="4129" y="2499"/>
                </a:lnTo>
                <a:lnTo>
                  <a:pt x="4111" y="2536"/>
                </a:lnTo>
                <a:lnTo>
                  <a:pt x="4102" y="2572"/>
                </a:lnTo>
                <a:lnTo>
                  <a:pt x="4111" y="2599"/>
                </a:lnTo>
                <a:lnTo>
                  <a:pt x="4120" y="2636"/>
                </a:lnTo>
                <a:lnTo>
                  <a:pt x="4129" y="2690"/>
                </a:lnTo>
                <a:lnTo>
                  <a:pt x="4157" y="2736"/>
                </a:lnTo>
                <a:lnTo>
                  <a:pt x="4102" y="2736"/>
                </a:lnTo>
                <a:lnTo>
                  <a:pt x="4066" y="2736"/>
                </a:lnTo>
                <a:lnTo>
                  <a:pt x="4030" y="2754"/>
                </a:lnTo>
                <a:lnTo>
                  <a:pt x="4002" y="2772"/>
                </a:lnTo>
                <a:lnTo>
                  <a:pt x="3984" y="2808"/>
                </a:lnTo>
                <a:lnTo>
                  <a:pt x="3966" y="2817"/>
                </a:lnTo>
                <a:lnTo>
                  <a:pt x="3948" y="2826"/>
                </a:lnTo>
                <a:lnTo>
                  <a:pt x="3921" y="2826"/>
                </a:lnTo>
                <a:lnTo>
                  <a:pt x="3875" y="2808"/>
                </a:lnTo>
                <a:lnTo>
                  <a:pt x="3857" y="2790"/>
                </a:lnTo>
                <a:lnTo>
                  <a:pt x="3848" y="2772"/>
                </a:lnTo>
                <a:lnTo>
                  <a:pt x="3821" y="2772"/>
                </a:lnTo>
                <a:lnTo>
                  <a:pt x="3812" y="2763"/>
                </a:lnTo>
                <a:lnTo>
                  <a:pt x="3803" y="2736"/>
                </a:lnTo>
                <a:lnTo>
                  <a:pt x="3812" y="2708"/>
                </a:lnTo>
                <a:lnTo>
                  <a:pt x="3812" y="2690"/>
                </a:lnTo>
                <a:lnTo>
                  <a:pt x="3803" y="2654"/>
                </a:lnTo>
                <a:lnTo>
                  <a:pt x="3784" y="2627"/>
                </a:lnTo>
                <a:lnTo>
                  <a:pt x="3775" y="2627"/>
                </a:lnTo>
                <a:lnTo>
                  <a:pt x="3748" y="2645"/>
                </a:lnTo>
                <a:lnTo>
                  <a:pt x="3739" y="2654"/>
                </a:lnTo>
                <a:lnTo>
                  <a:pt x="3730" y="2681"/>
                </a:lnTo>
                <a:lnTo>
                  <a:pt x="3721" y="2699"/>
                </a:lnTo>
                <a:lnTo>
                  <a:pt x="3694" y="2717"/>
                </a:lnTo>
                <a:lnTo>
                  <a:pt x="3676" y="2736"/>
                </a:lnTo>
                <a:lnTo>
                  <a:pt x="3657" y="2772"/>
                </a:lnTo>
                <a:lnTo>
                  <a:pt x="3648" y="2799"/>
                </a:lnTo>
                <a:lnTo>
                  <a:pt x="3621" y="2817"/>
                </a:lnTo>
                <a:lnTo>
                  <a:pt x="3594" y="2826"/>
                </a:lnTo>
                <a:lnTo>
                  <a:pt x="3576" y="2817"/>
                </a:lnTo>
                <a:lnTo>
                  <a:pt x="3539" y="2817"/>
                </a:lnTo>
                <a:lnTo>
                  <a:pt x="3476" y="2817"/>
                </a:lnTo>
                <a:lnTo>
                  <a:pt x="3412" y="2808"/>
                </a:lnTo>
                <a:lnTo>
                  <a:pt x="3376" y="2808"/>
                </a:lnTo>
                <a:lnTo>
                  <a:pt x="3340" y="2781"/>
                </a:lnTo>
                <a:lnTo>
                  <a:pt x="3331" y="2763"/>
                </a:lnTo>
                <a:lnTo>
                  <a:pt x="3294" y="2754"/>
                </a:lnTo>
                <a:lnTo>
                  <a:pt x="3249" y="2745"/>
                </a:lnTo>
                <a:lnTo>
                  <a:pt x="3222" y="2745"/>
                </a:lnTo>
                <a:lnTo>
                  <a:pt x="3167" y="2763"/>
                </a:lnTo>
                <a:lnTo>
                  <a:pt x="3131" y="2781"/>
                </a:lnTo>
                <a:lnTo>
                  <a:pt x="3104" y="2808"/>
                </a:lnTo>
                <a:lnTo>
                  <a:pt x="3068" y="2836"/>
                </a:lnTo>
                <a:lnTo>
                  <a:pt x="3040" y="2854"/>
                </a:lnTo>
                <a:lnTo>
                  <a:pt x="3031" y="2890"/>
                </a:lnTo>
                <a:lnTo>
                  <a:pt x="3031" y="2908"/>
                </a:lnTo>
                <a:lnTo>
                  <a:pt x="3004" y="3017"/>
                </a:lnTo>
                <a:lnTo>
                  <a:pt x="2995" y="3054"/>
                </a:lnTo>
                <a:lnTo>
                  <a:pt x="2995" y="3090"/>
                </a:lnTo>
                <a:lnTo>
                  <a:pt x="3004" y="3117"/>
                </a:lnTo>
                <a:lnTo>
                  <a:pt x="3022" y="3126"/>
                </a:lnTo>
                <a:lnTo>
                  <a:pt x="3049" y="3145"/>
                </a:lnTo>
                <a:lnTo>
                  <a:pt x="3068" y="3154"/>
                </a:lnTo>
                <a:lnTo>
                  <a:pt x="3077" y="3172"/>
                </a:lnTo>
                <a:lnTo>
                  <a:pt x="3095" y="3181"/>
                </a:lnTo>
                <a:lnTo>
                  <a:pt x="3113" y="3217"/>
                </a:lnTo>
                <a:lnTo>
                  <a:pt x="3122" y="3235"/>
                </a:lnTo>
                <a:lnTo>
                  <a:pt x="3122" y="3245"/>
                </a:lnTo>
                <a:lnTo>
                  <a:pt x="3131" y="3272"/>
                </a:lnTo>
                <a:lnTo>
                  <a:pt x="3140" y="3317"/>
                </a:lnTo>
                <a:lnTo>
                  <a:pt x="3131" y="3354"/>
                </a:lnTo>
                <a:lnTo>
                  <a:pt x="3122" y="3390"/>
                </a:lnTo>
                <a:lnTo>
                  <a:pt x="3140" y="3408"/>
                </a:lnTo>
                <a:lnTo>
                  <a:pt x="3158" y="3417"/>
                </a:lnTo>
                <a:lnTo>
                  <a:pt x="3167" y="3426"/>
                </a:lnTo>
                <a:lnTo>
                  <a:pt x="3176" y="3445"/>
                </a:lnTo>
                <a:lnTo>
                  <a:pt x="3167" y="3472"/>
                </a:lnTo>
                <a:lnTo>
                  <a:pt x="3167" y="3508"/>
                </a:lnTo>
                <a:lnTo>
                  <a:pt x="3149" y="3535"/>
                </a:lnTo>
                <a:lnTo>
                  <a:pt x="3140" y="3554"/>
                </a:lnTo>
                <a:lnTo>
                  <a:pt x="3131" y="3572"/>
                </a:lnTo>
                <a:lnTo>
                  <a:pt x="3131" y="3626"/>
                </a:lnTo>
                <a:lnTo>
                  <a:pt x="3122" y="3635"/>
                </a:lnTo>
                <a:lnTo>
                  <a:pt x="3095" y="3654"/>
                </a:lnTo>
                <a:lnTo>
                  <a:pt x="3077" y="3672"/>
                </a:lnTo>
                <a:lnTo>
                  <a:pt x="3077" y="3699"/>
                </a:lnTo>
                <a:lnTo>
                  <a:pt x="3068" y="3735"/>
                </a:lnTo>
                <a:lnTo>
                  <a:pt x="3049" y="3763"/>
                </a:lnTo>
                <a:lnTo>
                  <a:pt x="3022" y="3763"/>
                </a:lnTo>
                <a:lnTo>
                  <a:pt x="2995" y="3772"/>
                </a:lnTo>
                <a:lnTo>
                  <a:pt x="2959" y="3781"/>
                </a:lnTo>
                <a:lnTo>
                  <a:pt x="2922" y="3790"/>
                </a:lnTo>
                <a:lnTo>
                  <a:pt x="2904" y="3817"/>
                </a:lnTo>
                <a:lnTo>
                  <a:pt x="2868" y="3835"/>
                </a:lnTo>
                <a:lnTo>
                  <a:pt x="2841" y="3835"/>
                </a:lnTo>
                <a:lnTo>
                  <a:pt x="2813" y="3835"/>
                </a:lnTo>
                <a:lnTo>
                  <a:pt x="2786" y="3826"/>
                </a:lnTo>
                <a:lnTo>
                  <a:pt x="2768" y="3835"/>
                </a:lnTo>
                <a:lnTo>
                  <a:pt x="2741" y="3844"/>
                </a:lnTo>
                <a:lnTo>
                  <a:pt x="2732" y="3872"/>
                </a:lnTo>
                <a:lnTo>
                  <a:pt x="2714" y="3953"/>
                </a:lnTo>
                <a:lnTo>
                  <a:pt x="2695" y="4017"/>
                </a:lnTo>
                <a:lnTo>
                  <a:pt x="2695" y="4072"/>
                </a:lnTo>
                <a:lnTo>
                  <a:pt x="2695" y="4090"/>
                </a:lnTo>
                <a:lnTo>
                  <a:pt x="2714" y="4117"/>
                </a:lnTo>
                <a:lnTo>
                  <a:pt x="2723" y="4144"/>
                </a:lnTo>
                <a:lnTo>
                  <a:pt x="2723" y="4163"/>
                </a:lnTo>
                <a:lnTo>
                  <a:pt x="2723" y="4181"/>
                </a:lnTo>
                <a:lnTo>
                  <a:pt x="2732" y="4208"/>
                </a:lnTo>
                <a:lnTo>
                  <a:pt x="2750" y="4226"/>
                </a:lnTo>
                <a:lnTo>
                  <a:pt x="2759" y="4244"/>
                </a:lnTo>
                <a:lnTo>
                  <a:pt x="2759" y="4281"/>
                </a:lnTo>
                <a:lnTo>
                  <a:pt x="2759" y="4281"/>
                </a:lnTo>
                <a:lnTo>
                  <a:pt x="2768" y="4299"/>
                </a:lnTo>
                <a:lnTo>
                  <a:pt x="2759" y="4308"/>
                </a:lnTo>
                <a:lnTo>
                  <a:pt x="2759" y="4317"/>
                </a:lnTo>
                <a:lnTo>
                  <a:pt x="2768" y="4317"/>
                </a:lnTo>
                <a:lnTo>
                  <a:pt x="2786" y="4326"/>
                </a:lnTo>
                <a:lnTo>
                  <a:pt x="2804" y="4317"/>
                </a:lnTo>
                <a:lnTo>
                  <a:pt x="2822" y="4299"/>
                </a:lnTo>
                <a:lnTo>
                  <a:pt x="2822" y="4299"/>
                </a:lnTo>
                <a:lnTo>
                  <a:pt x="2868" y="4335"/>
                </a:lnTo>
                <a:lnTo>
                  <a:pt x="2904" y="4353"/>
                </a:lnTo>
                <a:lnTo>
                  <a:pt x="2922" y="4381"/>
                </a:lnTo>
                <a:lnTo>
                  <a:pt x="2895" y="4399"/>
                </a:lnTo>
                <a:lnTo>
                  <a:pt x="2877" y="4408"/>
                </a:lnTo>
                <a:lnTo>
                  <a:pt x="2868" y="4444"/>
                </a:lnTo>
                <a:lnTo>
                  <a:pt x="2886" y="4472"/>
                </a:lnTo>
                <a:lnTo>
                  <a:pt x="2904" y="4499"/>
                </a:lnTo>
                <a:lnTo>
                  <a:pt x="2859" y="4553"/>
                </a:lnTo>
                <a:lnTo>
                  <a:pt x="2841" y="4581"/>
                </a:lnTo>
                <a:lnTo>
                  <a:pt x="2832" y="4608"/>
                </a:lnTo>
                <a:lnTo>
                  <a:pt x="2813" y="4653"/>
                </a:lnTo>
                <a:lnTo>
                  <a:pt x="2804" y="4653"/>
                </a:lnTo>
                <a:lnTo>
                  <a:pt x="2786" y="4662"/>
                </a:lnTo>
                <a:lnTo>
                  <a:pt x="2768" y="4662"/>
                </a:lnTo>
                <a:lnTo>
                  <a:pt x="2741" y="4681"/>
                </a:lnTo>
                <a:lnTo>
                  <a:pt x="2723" y="4681"/>
                </a:lnTo>
                <a:lnTo>
                  <a:pt x="2705" y="4699"/>
                </a:lnTo>
                <a:lnTo>
                  <a:pt x="2695" y="4717"/>
                </a:lnTo>
                <a:lnTo>
                  <a:pt x="2695" y="4735"/>
                </a:lnTo>
                <a:lnTo>
                  <a:pt x="2705" y="4853"/>
                </a:lnTo>
                <a:lnTo>
                  <a:pt x="2723" y="4890"/>
                </a:lnTo>
                <a:lnTo>
                  <a:pt x="2741" y="4917"/>
                </a:lnTo>
                <a:lnTo>
                  <a:pt x="2768" y="4935"/>
                </a:lnTo>
                <a:lnTo>
                  <a:pt x="2786" y="4944"/>
                </a:lnTo>
                <a:lnTo>
                  <a:pt x="2804" y="4962"/>
                </a:lnTo>
                <a:lnTo>
                  <a:pt x="2804" y="4990"/>
                </a:lnTo>
                <a:lnTo>
                  <a:pt x="2813" y="5008"/>
                </a:lnTo>
                <a:lnTo>
                  <a:pt x="2841" y="5026"/>
                </a:lnTo>
                <a:lnTo>
                  <a:pt x="2868" y="5035"/>
                </a:lnTo>
                <a:lnTo>
                  <a:pt x="2895" y="5053"/>
                </a:lnTo>
                <a:lnTo>
                  <a:pt x="2895" y="5080"/>
                </a:lnTo>
                <a:lnTo>
                  <a:pt x="2886" y="5117"/>
                </a:lnTo>
                <a:lnTo>
                  <a:pt x="2886" y="5144"/>
                </a:lnTo>
                <a:lnTo>
                  <a:pt x="2895" y="5153"/>
                </a:lnTo>
                <a:lnTo>
                  <a:pt x="2904" y="5153"/>
                </a:lnTo>
                <a:lnTo>
                  <a:pt x="2922" y="5162"/>
                </a:lnTo>
                <a:lnTo>
                  <a:pt x="2931" y="5162"/>
                </a:lnTo>
                <a:lnTo>
                  <a:pt x="2940" y="5162"/>
                </a:lnTo>
                <a:lnTo>
                  <a:pt x="2922" y="5208"/>
                </a:lnTo>
                <a:lnTo>
                  <a:pt x="2841" y="5262"/>
                </a:lnTo>
                <a:lnTo>
                  <a:pt x="2786" y="5253"/>
                </a:lnTo>
                <a:lnTo>
                  <a:pt x="2759" y="5244"/>
                </a:lnTo>
                <a:lnTo>
                  <a:pt x="2695" y="5217"/>
                </a:lnTo>
                <a:lnTo>
                  <a:pt x="2668" y="5208"/>
                </a:lnTo>
                <a:lnTo>
                  <a:pt x="2632" y="5190"/>
                </a:lnTo>
                <a:lnTo>
                  <a:pt x="2614" y="5171"/>
                </a:lnTo>
                <a:lnTo>
                  <a:pt x="2605" y="5153"/>
                </a:lnTo>
                <a:lnTo>
                  <a:pt x="2587" y="5117"/>
                </a:lnTo>
                <a:lnTo>
                  <a:pt x="2568" y="5090"/>
                </a:lnTo>
                <a:lnTo>
                  <a:pt x="2559" y="5071"/>
                </a:lnTo>
                <a:lnTo>
                  <a:pt x="2559" y="5044"/>
                </a:lnTo>
                <a:lnTo>
                  <a:pt x="2568" y="4990"/>
                </a:lnTo>
                <a:lnTo>
                  <a:pt x="2568" y="4971"/>
                </a:lnTo>
                <a:lnTo>
                  <a:pt x="2568" y="4953"/>
                </a:lnTo>
                <a:lnTo>
                  <a:pt x="2559" y="4935"/>
                </a:lnTo>
                <a:lnTo>
                  <a:pt x="2523" y="4935"/>
                </a:lnTo>
                <a:lnTo>
                  <a:pt x="2505" y="4935"/>
                </a:lnTo>
                <a:lnTo>
                  <a:pt x="2496" y="4944"/>
                </a:lnTo>
                <a:lnTo>
                  <a:pt x="2496" y="4971"/>
                </a:lnTo>
                <a:lnTo>
                  <a:pt x="2478" y="4990"/>
                </a:lnTo>
                <a:lnTo>
                  <a:pt x="2469" y="4990"/>
                </a:lnTo>
                <a:lnTo>
                  <a:pt x="2441" y="4990"/>
                </a:lnTo>
                <a:lnTo>
                  <a:pt x="2414" y="4971"/>
                </a:lnTo>
                <a:lnTo>
                  <a:pt x="2405" y="4944"/>
                </a:lnTo>
                <a:lnTo>
                  <a:pt x="2396" y="4917"/>
                </a:lnTo>
                <a:lnTo>
                  <a:pt x="2387" y="4890"/>
                </a:lnTo>
                <a:lnTo>
                  <a:pt x="2378" y="4844"/>
                </a:lnTo>
                <a:lnTo>
                  <a:pt x="2369" y="4799"/>
                </a:lnTo>
                <a:lnTo>
                  <a:pt x="2342" y="4771"/>
                </a:lnTo>
                <a:lnTo>
                  <a:pt x="2314" y="4753"/>
                </a:lnTo>
                <a:lnTo>
                  <a:pt x="2305" y="4726"/>
                </a:lnTo>
                <a:lnTo>
                  <a:pt x="2287" y="4708"/>
                </a:lnTo>
                <a:lnTo>
                  <a:pt x="2278" y="4690"/>
                </a:lnTo>
                <a:lnTo>
                  <a:pt x="2242" y="4681"/>
                </a:lnTo>
                <a:lnTo>
                  <a:pt x="2196" y="4662"/>
                </a:lnTo>
                <a:lnTo>
                  <a:pt x="2196" y="4681"/>
                </a:lnTo>
                <a:lnTo>
                  <a:pt x="2169" y="4681"/>
                </a:lnTo>
                <a:lnTo>
                  <a:pt x="2096" y="4681"/>
                </a:lnTo>
                <a:lnTo>
                  <a:pt x="2096" y="4608"/>
                </a:lnTo>
                <a:lnTo>
                  <a:pt x="2087" y="4562"/>
                </a:lnTo>
                <a:lnTo>
                  <a:pt x="2087" y="4517"/>
                </a:lnTo>
                <a:lnTo>
                  <a:pt x="2069" y="4472"/>
                </a:lnTo>
                <a:lnTo>
                  <a:pt x="2060" y="4462"/>
                </a:lnTo>
                <a:lnTo>
                  <a:pt x="2024" y="4472"/>
                </a:lnTo>
                <a:lnTo>
                  <a:pt x="2006" y="4472"/>
                </a:lnTo>
                <a:lnTo>
                  <a:pt x="1988" y="4462"/>
                </a:lnTo>
                <a:lnTo>
                  <a:pt x="1960" y="4435"/>
                </a:lnTo>
                <a:lnTo>
                  <a:pt x="1933" y="4408"/>
                </a:lnTo>
                <a:lnTo>
                  <a:pt x="1906" y="4372"/>
                </a:lnTo>
                <a:lnTo>
                  <a:pt x="1897" y="4344"/>
                </a:lnTo>
                <a:lnTo>
                  <a:pt x="1906" y="4308"/>
                </a:lnTo>
                <a:lnTo>
                  <a:pt x="1897" y="4272"/>
                </a:lnTo>
                <a:lnTo>
                  <a:pt x="1861" y="4253"/>
                </a:lnTo>
                <a:lnTo>
                  <a:pt x="1833" y="4253"/>
                </a:lnTo>
                <a:lnTo>
                  <a:pt x="1797" y="4262"/>
                </a:lnTo>
                <a:lnTo>
                  <a:pt x="1770" y="4272"/>
                </a:lnTo>
                <a:lnTo>
                  <a:pt x="1752" y="4272"/>
                </a:lnTo>
                <a:lnTo>
                  <a:pt x="1733" y="4281"/>
                </a:lnTo>
                <a:lnTo>
                  <a:pt x="1697" y="4290"/>
                </a:lnTo>
                <a:lnTo>
                  <a:pt x="1679" y="4299"/>
                </a:lnTo>
                <a:lnTo>
                  <a:pt x="1670" y="4299"/>
                </a:lnTo>
                <a:lnTo>
                  <a:pt x="1652" y="4290"/>
                </a:lnTo>
                <a:lnTo>
                  <a:pt x="1634" y="4272"/>
                </a:lnTo>
                <a:lnTo>
                  <a:pt x="1615" y="4253"/>
                </a:lnTo>
                <a:lnTo>
                  <a:pt x="1625" y="4235"/>
                </a:lnTo>
                <a:lnTo>
                  <a:pt x="1615" y="4208"/>
                </a:lnTo>
                <a:lnTo>
                  <a:pt x="1588" y="4181"/>
                </a:lnTo>
                <a:lnTo>
                  <a:pt x="1570" y="4172"/>
                </a:lnTo>
                <a:lnTo>
                  <a:pt x="1543" y="4144"/>
                </a:lnTo>
                <a:lnTo>
                  <a:pt x="1507" y="4099"/>
                </a:lnTo>
                <a:lnTo>
                  <a:pt x="1525" y="4090"/>
                </a:lnTo>
                <a:lnTo>
                  <a:pt x="1543" y="4072"/>
                </a:lnTo>
                <a:lnTo>
                  <a:pt x="1561" y="4044"/>
                </a:lnTo>
                <a:lnTo>
                  <a:pt x="1552" y="4017"/>
                </a:lnTo>
                <a:lnTo>
                  <a:pt x="1543" y="3999"/>
                </a:lnTo>
                <a:lnTo>
                  <a:pt x="1507" y="4026"/>
                </a:lnTo>
                <a:lnTo>
                  <a:pt x="1488" y="4035"/>
                </a:lnTo>
                <a:lnTo>
                  <a:pt x="1470" y="4063"/>
                </a:lnTo>
                <a:lnTo>
                  <a:pt x="1461" y="4072"/>
                </a:lnTo>
                <a:lnTo>
                  <a:pt x="1461" y="4090"/>
                </a:lnTo>
                <a:lnTo>
                  <a:pt x="1470" y="4144"/>
                </a:lnTo>
                <a:lnTo>
                  <a:pt x="1470" y="4190"/>
                </a:lnTo>
                <a:lnTo>
                  <a:pt x="1470" y="4226"/>
                </a:lnTo>
                <a:lnTo>
                  <a:pt x="1443" y="4226"/>
                </a:lnTo>
                <a:lnTo>
                  <a:pt x="1416" y="4217"/>
                </a:lnTo>
                <a:lnTo>
                  <a:pt x="1398" y="4199"/>
                </a:lnTo>
                <a:lnTo>
                  <a:pt x="1389" y="4163"/>
                </a:lnTo>
                <a:lnTo>
                  <a:pt x="1380" y="4153"/>
                </a:lnTo>
                <a:lnTo>
                  <a:pt x="1352" y="4144"/>
                </a:lnTo>
                <a:lnTo>
                  <a:pt x="1216" y="4144"/>
                </a:lnTo>
                <a:lnTo>
                  <a:pt x="1180" y="4144"/>
                </a:lnTo>
                <a:lnTo>
                  <a:pt x="1144" y="4153"/>
                </a:lnTo>
                <a:lnTo>
                  <a:pt x="1107" y="4163"/>
                </a:lnTo>
                <a:lnTo>
                  <a:pt x="1071" y="4153"/>
                </a:lnTo>
                <a:lnTo>
                  <a:pt x="1035" y="4163"/>
                </a:lnTo>
                <a:lnTo>
                  <a:pt x="1017" y="4190"/>
                </a:lnTo>
                <a:lnTo>
                  <a:pt x="1007" y="4217"/>
                </a:lnTo>
                <a:lnTo>
                  <a:pt x="998" y="4244"/>
                </a:lnTo>
                <a:lnTo>
                  <a:pt x="971" y="4262"/>
                </a:lnTo>
                <a:lnTo>
                  <a:pt x="944" y="4262"/>
                </a:lnTo>
                <a:lnTo>
                  <a:pt x="926" y="4253"/>
                </a:lnTo>
                <a:lnTo>
                  <a:pt x="889" y="4262"/>
                </a:lnTo>
                <a:lnTo>
                  <a:pt x="853" y="4281"/>
                </a:lnTo>
                <a:lnTo>
                  <a:pt x="826" y="4290"/>
                </a:lnTo>
                <a:lnTo>
                  <a:pt x="799" y="4272"/>
                </a:lnTo>
                <a:lnTo>
                  <a:pt x="781" y="4253"/>
                </a:lnTo>
                <a:lnTo>
                  <a:pt x="735" y="4262"/>
                </a:lnTo>
                <a:lnTo>
                  <a:pt x="699" y="4290"/>
                </a:lnTo>
                <a:lnTo>
                  <a:pt x="672" y="4317"/>
                </a:lnTo>
                <a:lnTo>
                  <a:pt x="626" y="4353"/>
                </a:lnTo>
                <a:lnTo>
                  <a:pt x="617" y="4399"/>
                </a:lnTo>
                <a:lnTo>
                  <a:pt x="599" y="4435"/>
                </a:lnTo>
                <a:lnTo>
                  <a:pt x="572" y="4435"/>
                </a:lnTo>
                <a:lnTo>
                  <a:pt x="536" y="4435"/>
                </a:lnTo>
                <a:lnTo>
                  <a:pt x="499" y="4453"/>
                </a:lnTo>
                <a:lnTo>
                  <a:pt x="463" y="4472"/>
                </a:lnTo>
                <a:lnTo>
                  <a:pt x="408" y="4481"/>
                </a:lnTo>
                <a:lnTo>
                  <a:pt x="390" y="4462"/>
                </a:lnTo>
                <a:lnTo>
                  <a:pt x="390" y="4444"/>
                </a:lnTo>
                <a:lnTo>
                  <a:pt x="399" y="4426"/>
                </a:lnTo>
                <a:lnTo>
                  <a:pt x="408" y="4408"/>
                </a:lnTo>
                <a:lnTo>
                  <a:pt x="418" y="4381"/>
                </a:lnTo>
                <a:lnTo>
                  <a:pt x="408" y="4362"/>
                </a:lnTo>
                <a:lnTo>
                  <a:pt x="381" y="4353"/>
                </a:lnTo>
                <a:lnTo>
                  <a:pt x="363" y="4335"/>
                </a:lnTo>
                <a:lnTo>
                  <a:pt x="318" y="4335"/>
                </a:lnTo>
                <a:lnTo>
                  <a:pt x="290" y="4335"/>
                </a:lnTo>
                <a:lnTo>
                  <a:pt x="127" y="4344"/>
                </a:lnTo>
                <a:lnTo>
                  <a:pt x="154" y="4281"/>
                </a:lnTo>
                <a:lnTo>
                  <a:pt x="154" y="4262"/>
                </a:lnTo>
                <a:lnTo>
                  <a:pt x="173" y="4244"/>
                </a:lnTo>
                <a:lnTo>
                  <a:pt x="173" y="4226"/>
                </a:lnTo>
                <a:lnTo>
                  <a:pt x="182" y="4208"/>
                </a:lnTo>
                <a:lnTo>
                  <a:pt x="173" y="4190"/>
                </a:lnTo>
                <a:lnTo>
                  <a:pt x="163" y="4172"/>
                </a:lnTo>
                <a:lnTo>
                  <a:pt x="154" y="4144"/>
                </a:lnTo>
                <a:lnTo>
                  <a:pt x="145" y="4135"/>
                </a:lnTo>
                <a:lnTo>
                  <a:pt x="127" y="4117"/>
                </a:lnTo>
                <a:lnTo>
                  <a:pt x="118" y="4099"/>
                </a:lnTo>
                <a:lnTo>
                  <a:pt x="136" y="4090"/>
                </a:lnTo>
                <a:lnTo>
                  <a:pt x="154" y="4081"/>
                </a:lnTo>
                <a:lnTo>
                  <a:pt x="182" y="4090"/>
                </a:lnTo>
                <a:lnTo>
                  <a:pt x="200" y="4099"/>
                </a:lnTo>
                <a:lnTo>
                  <a:pt x="209" y="4099"/>
                </a:lnTo>
                <a:lnTo>
                  <a:pt x="227" y="4081"/>
                </a:lnTo>
                <a:lnTo>
                  <a:pt x="236" y="4053"/>
                </a:lnTo>
                <a:lnTo>
                  <a:pt x="218" y="4035"/>
                </a:lnTo>
                <a:lnTo>
                  <a:pt x="191" y="4017"/>
                </a:lnTo>
                <a:lnTo>
                  <a:pt x="173" y="3999"/>
                </a:lnTo>
                <a:lnTo>
                  <a:pt x="163" y="3963"/>
                </a:lnTo>
                <a:lnTo>
                  <a:pt x="173" y="3917"/>
                </a:lnTo>
                <a:lnTo>
                  <a:pt x="182" y="3872"/>
                </a:lnTo>
                <a:lnTo>
                  <a:pt x="209" y="3844"/>
                </a:lnTo>
                <a:lnTo>
                  <a:pt x="218" y="3817"/>
                </a:lnTo>
                <a:lnTo>
                  <a:pt x="245" y="3790"/>
                </a:lnTo>
                <a:lnTo>
                  <a:pt x="281" y="3763"/>
                </a:lnTo>
                <a:lnTo>
                  <a:pt x="345" y="3735"/>
                </a:lnTo>
                <a:lnTo>
                  <a:pt x="399" y="3708"/>
                </a:lnTo>
                <a:lnTo>
                  <a:pt x="427" y="3699"/>
                </a:lnTo>
                <a:lnTo>
                  <a:pt x="481" y="3690"/>
                </a:lnTo>
                <a:lnTo>
                  <a:pt x="499" y="3699"/>
                </a:lnTo>
                <a:lnTo>
                  <a:pt x="508" y="3708"/>
                </a:lnTo>
                <a:lnTo>
                  <a:pt x="536" y="3717"/>
                </a:lnTo>
                <a:lnTo>
                  <a:pt x="554" y="3726"/>
                </a:lnTo>
                <a:lnTo>
                  <a:pt x="581" y="3726"/>
                </a:lnTo>
                <a:lnTo>
                  <a:pt x="590" y="3708"/>
                </a:lnTo>
                <a:lnTo>
                  <a:pt x="608" y="3681"/>
                </a:lnTo>
                <a:lnTo>
                  <a:pt x="635" y="3654"/>
                </a:lnTo>
                <a:lnTo>
                  <a:pt x="644" y="3617"/>
                </a:lnTo>
                <a:lnTo>
                  <a:pt x="663" y="3563"/>
                </a:lnTo>
                <a:lnTo>
                  <a:pt x="663" y="3526"/>
                </a:lnTo>
                <a:lnTo>
                  <a:pt x="672" y="3508"/>
                </a:lnTo>
                <a:lnTo>
                  <a:pt x="699" y="3472"/>
                </a:lnTo>
                <a:lnTo>
                  <a:pt x="717" y="3435"/>
                </a:lnTo>
                <a:lnTo>
                  <a:pt x="744" y="3417"/>
                </a:lnTo>
                <a:lnTo>
                  <a:pt x="762" y="3390"/>
                </a:lnTo>
                <a:lnTo>
                  <a:pt x="799" y="3354"/>
                </a:lnTo>
                <a:lnTo>
                  <a:pt x="781" y="3326"/>
                </a:lnTo>
                <a:lnTo>
                  <a:pt x="735" y="3290"/>
                </a:lnTo>
                <a:lnTo>
                  <a:pt x="681" y="3263"/>
                </a:lnTo>
                <a:lnTo>
                  <a:pt x="644" y="3272"/>
                </a:lnTo>
                <a:lnTo>
                  <a:pt x="590" y="3272"/>
                </a:lnTo>
                <a:lnTo>
                  <a:pt x="572" y="3281"/>
                </a:lnTo>
                <a:lnTo>
                  <a:pt x="572" y="3254"/>
                </a:lnTo>
                <a:lnTo>
                  <a:pt x="563" y="3245"/>
                </a:lnTo>
                <a:lnTo>
                  <a:pt x="563" y="3235"/>
                </a:lnTo>
                <a:lnTo>
                  <a:pt x="526" y="3226"/>
                </a:lnTo>
                <a:lnTo>
                  <a:pt x="472" y="3217"/>
                </a:lnTo>
                <a:lnTo>
                  <a:pt x="427" y="3226"/>
                </a:lnTo>
                <a:lnTo>
                  <a:pt x="381" y="3226"/>
                </a:lnTo>
                <a:lnTo>
                  <a:pt x="336" y="3226"/>
                </a:lnTo>
                <a:lnTo>
                  <a:pt x="290" y="3226"/>
                </a:lnTo>
                <a:lnTo>
                  <a:pt x="227" y="3226"/>
                </a:lnTo>
                <a:lnTo>
                  <a:pt x="163" y="3226"/>
                </a:lnTo>
                <a:lnTo>
                  <a:pt x="109" y="3226"/>
                </a:lnTo>
                <a:lnTo>
                  <a:pt x="73" y="3226"/>
                </a:lnTo>
                <a:lnTo>
                  <a:pt x="36" y="3208"/>
                </a:lnTo>
                <a:lnTo>
                  <a:pt x="27" y="3199"/>
                </a:lnTo>
                <a:lnTo>
                  <a:pt x="18" y="3181"/>
                </a:lnTo>
                <a:lnTo>
                  <a:pt x="9" y="3163"/>
                </a:lnTo>
                <a:lnTo>
                  <a:pt x="0" y="3135"/>
                </a:lnTo>
                <a:lnTo>
                  <a:pt x="27" y="3045"/>
                </a:lnTo>
                <a:lnTo>
                  <a:pt x="55" y="3026"/>
                </a:lnTo>
                <a:lnTo>
                  <a:pt x="55" y="3017"/>
                </a:lnTo>
                <a:lnTo>
                  <a:pt x="55" y="2990"/>
                </a:lnTo>
                <a:lnTo>
                  <a:pt x="36" y="2963"/>
                </a:lnTo>
                <a:lnTo>
                  <a:pt x="45" y="2926"/>
                </a:lnTo>
                <a:lnTo>
                  <a:pt x="73" y="2890"/>
                </a:lnTo>
                <a:lnTo>
                  <a:pt x="100" y="2845"/>
                </a:lnTo>
                <a:lnTo>
                  <a:pt x="118" y="2817"/>
                </a:lnTo>
                <a:lnTo>
                  <a:pt x="136" y="2781"/>
                </a:lnTo>
                <a:lnTo>
                  <a:pt x="136" y="2763"/>
                </a:lnTo>
                <a:lnTo>
                  <a:pt x="136" y="2745"/>
                </a:lnTo>
                <a:lnTo>
                  <a:pt x="127" y="2708"/>
                </a:lnTo>
                <a:lnTo>
                  <a:pt x="127" y="2681"/>
                </a:lnTo>
                <a:lnTo>
                  <a:pt x="136" y="2654"/>
                </a:lnTo>
                <a:lnTo>
                  <a:pt x="145" y="2627"/>
                </a:lnTo>
                <a:lnTo>
                  <a:pt x="173" y="2617"/>
                </a:lnTo>
                <a:lnTo>
                  <a:pt x="200" y="2617"/>
                </a:lnTo>
                <a:lnTo>
                  <a:pt x="236" y="2608"/>
                </a:lnTo>
                <a:lnTo>
                  <a:pt x="281" y="2599"/>
                </a:lnTo>
                <a:lnTo>
                  <a:pt x="309" y="2599"/>
                </a:lnTo>
                <a:lnTo>
                  <a:pt x="345" y="2599"/>
                </a:lnTo>
                <a:lnTo>
                  <a:pt x="363" y="2599"/>
                </a:lnTo>
                <a:lnTo>
                  <a:pt x="381" y="2590"/>
                </a:lnTo>
                <a:lnTo>
                  <a:pt x="390" y="2563"/>
                </a:lnTo>
                <a:lnTo>
                  <a:pt x="381" y="2527"/>
                </a:lnTo>
                <a:lnTo>
                  <a:pt x="418" y="2490"/>
                </a:lnTo>
                <a:lnTo>
                  <a:pt x="445" y="2463"/>
                </a:lnTo>
                <a:lnTo>
                  <a:pt x="499" y="2445"/>
                </a:lnTo>
                <a:lnTo>
                  <a:pt x="536" y="2417"/>
                </a:lnTo>
                <a:lnTo>
                  <a:pt x="563" y="2336"/>
                </a:lnTo>
                <a:lnTo>
                  <a:pt x="572" y="2318"/>
                </a:lnTo>
                <a:lnTo>
                  <a:pt x="617" y="2308"/>
                </a:lnTo>
                <a:lnTo>
                  <a:pt x="672" y="2290"/>
                </a:lnTo>
                <a:lnTo>
                  <a:pt x="672" y="2245"/>
                </a:lnTo>
                <a:lnTo>
                  <a:pt x="672" y="2181"/>
                </a:lnTo>
                <a:lnTo>
                  <a:pt x="653" y="2118"/>
                </a:lnTo>
                <a:lnTo>
                  <a:pt x="590" y="2063"/>
                </a:lnTo>
                <a:lnTo>
                  <a:pt x="545" y="1999"/>
                </a:lnTo>
                <a:lnTo>
                  <a:pt x="536" y="1927"/>
                </a:lnTo>
                <a:lnTo>
                  <a:pt x="526" y="1890"/>
                </a:lnTo>
                <a:lnTo>
                  <a:pt x="481" y="1845"/>
                </a:lnTo>
                <a:lnTo>
                  <a:pt x="427" y="1809"/>
                </a:lnTo>
                <a:lnTo>
                  <a:pt x="418" y="1754"/>
                </a:lnTo>
                <a:lnTo>
                  <a:pt x="436" y="1672"/>
                </a:lnTo>
                <a:lnTo>
                  <a:pt x="445" y="1627"/>
                </a:lnTo>
                <a:lnTo>
                  <a:pt x="454" y="1600"/>
                </a:lnTo>
                <a:lnTo>
                  <a:pt x="445" y="1554"/>
                </a:lnTo>
                <a:lnTo>
                  <a:pt x="445" y="1554"/>
                </a:lnTo>
                <a:lnTo>
                  <a:pt x="481" y="1472"/>
                </a:lnTo>
                <a:lnTo>
                  <a:pt x="481" y="1445"/>
                </a:lnTo>
                <a:lnTo>
                  <a:pt x="490" y="1427"/>
                </a:lnTo>
                <a:lnTo>
                  <a:pt x="481" y="1409"/>
                </a:lnTo>
                <a:lnTo>
                  <a:pt x="472" y="1381"/>
                </a:lnTo>
                <a:lnTo>
                  <a:pt x="445" y="1372"/>
                </a:lnTo>
                <a:lnTo>
                  <a:pt x="408" y="1363"/>
                </a:lnTo>
                <a:lnTo>
                  <a:pt x="381" y="1345"/>
                </a:lnTo>
                <a:lnTo>
                  <a:pt x="354" y="1345"/>
                </a:lnTo>
                <a:lnTo>
                  <a:pt x="336" y="1336"/>
                </a:lnTo>
                <a:lnTo>
                  <a:pt x="327" y="1309"/>
                </a:lnTo>
                <a:lnTo>
                  <a:pt x="336" y="1272"/>
                </a:lnTo>
                <a:lnTo>
                  <a:pt x="354" y="1209"/>
                </a:lnTo>
                <a:lnTo>
                  <a:pt x="372" y="1172"/>
                </a:lnTo>
                <a:lnTo>
                  <a:pt x="381" y="1136"/>
                </a:lnTo>
                <a:lnTo>
                  <a:pt x="408" y="1081"/>
                </a:lnTo>
                <a:lnTo>
                  <a:pt x="418" y="1045"/>
                </a:lnTo>
                <a:lnTo>
                  <a:pt x="427" y="1018"/>
                </a:lnTo>
                <a:lnTo>
                  <a:pt x="418" y="991"/>
                </a:lnTo>
                <a:lnTo>
                  <a:pt x="418" y="972"/>
                </a:lnTo>
                <a:lnTo>
                  <a:pt x="399" y="963"/>
                </a:lnTo>
                <a:lnTo>
                  <a:pt x="381" y="972"/>
                </a:lnTo>
                <a:lnTo>
                  <a:pt x="363" y="981"/>
                </a:lnTo>
                <a:lnTo>
                  <a:pt x="345" y="1009"/>
                </a:lnTo>
                <a:lnTo>
                  <a:pt x="336" y="1018"/>
                </a:lnTo>
                <a:lnTo>
                  <a:pt x="318" y="1018"/>
                </a:lnTo>
                <a:lnTo>
                  <a:pt x="263" y="1009"/>
                </a:lnTo>
                <a:lnTo>
                  <a:pt x="245" y="1027"/>
                </a:lnTo>
                <a:lnTo>
                  <a:pt x="209" y="1018"/>
                </a:lnTo>
                <a:lnTo>
                  <a:pt x="163" y="1018"/>
                </a:lnTo>
                <a:lnTo>
                  <a:pt x="145" y="1009"/>
                </a:lnTo>
                <a:lnTo>
                  <a:pt x="127" y="1009"/>
                </a:lnTo>
                <a:lnTo>
                  <a:pt x="118" y="1000"/>
                </a:lnTo>
                <a:lnTo>
                  <a:pt x="109" y="981"/>
                </a:lnTo>
                <a:lnTo>
                  <a:pt x="100" y="954"/>
                </a:lnTo>
                <a:lnTo>
                  <a:pt x="73" y="927"/>
                </a:lnTo>
                <a:lnTo>
                  <a:pt x="64" y="900"/>
                </a:lnTo>
                <a:lnTo>
                  <a:pt x="64" y="872"/>
                </a:lnTo>
                <a:lnTo>
                  <a:pt x="73" y="854"/>
                </a:lnTo>
                <a:lnTo>
                  <a:pt x="91" y="836"/>
                </a:lnTo>
                <a:lnTo>
                  <a:pt x="118" y="827"/>
                </a:lnTo>
                <a:lnTo>
                  <a:pt x="145" y="827"/>
                </a:lnTo>
                <a:lnTo>
                  <a:pt x="191" y="827"/>
                </a:lnTo>
                <a:lnTo>
                  <a:pt x="236" y="827"/>
                </a:lnTo>
                <a:lnTo>
                  <a:pt x="254" y="827"/>
                </a:lnTo>
                <a:lnTo>
                  <a:pt x="281" y="827"/>
                </a:lnTo>
                <a:lnTo>
                  <a:pt x="290" y="827"/>
                </a:lnTo>
                <a:lnTo>
                  <a:pt x="309" y="818"/>
                </a:lnTo>
                <a:lnTo>
                  <a:pt x="336" y="772"/>
                </a:lnTo>
                <a:lnTo>
                  <a:pt x="336" y="727"/>
                </a:lnTo>
                <a:lnTo>
                  <a:pt x="354" y="663"/>
                </a:lnTo>
                <a:lnTo>
                  <a:pt x="363" y="609"/>
                </a:lnTo>
                <a:lnTo>
                  <a:pt x="372" y="572"/>
                </a:lnTo>
                <a:lnTo>
                  <a:pt x="399" y="536"/>
                </a:lnTo>
                <a:lnTo>
                  <a:pt x="418" y="509"/>
                </a:lnTo>
                <a:lnTo>
                  <a:pt x="445" y="482"/>
                </a:lnTo>
                <a:lnTo>
                  <a:pt x="445" y="463"/>
                </a:lnTo>
                <a:lnTo>
                  <a:pt x="445" y="436"/>
                </a:lnTo>
                <a:lnTo>
                  <a:pt x="445" y="391"/>
                </a:lnTo>
                <a:lnTo>
                  <a:pt x="445" y="354"/>
                </a:lnTo>
                <a:lnTo>
                  <a:pt x="463" y="309"/>
                </a:lnTo>
                <a:lnTo>
                  <a:pt x="472" y="291"/>
                </a:lnTo>
                <a:lnTo>
                  <a:pt x="472" y="273"/>
                </a:lnTo>
                <a:close/>
              </a:path>
            </a:pathLst>
          </a:custGeom>
          <a:gradFill rotWithShape="1">
            <a:gsLst>
              <a:gs pos="0">
                <a:srgbClr val="076D30">
                  <a:alpha val="0"/>
                </a:srgbClr>
              </a:gs>
              <a:gs pos="50000">
                <a:srgbClr val="B2F090"/>
              </a:gs>
              <a:gs pos="100000">
                <a:srgbClr val="076D30">
                  <a:alpha val="0"/>
                </a:srgbClr>
              </a:gs>
            </a:gsLst>
            <a:lin ang="2700000" scaled="1"/>
          </a:gradFill>
          <a:ln w="22225">
            <a:solidFill>
              <a:srgbClr val="8AD28D">
                <a:alpha val="92999"/>
              </a:srgbClr>
            </a:solidFill>
            <a:round/>
            <a:headEnd/>
            <a:tailEnd/>
          </a:ln>
        </p:spPr>
        <p:txBody>
          <a:bodyPr/>
          <a:lstStyle/>
          <a:p>
            <a:pPr>
              <a:defRPr/>
            </a:pPr>
            <a:endParaRPr lang="ru-RU" dirty="0"/>
          </a:p>
        </p:txBody>
      </p:sp>
      <p:sp>
        <p:nvSpPr>
          <p:cNvPr id="2055" name="Rectangle 16"/>
          <p:cNvSpPr>
            <a:spLocks noChangeArrowheads="1"/>
          </p:cNvSpPr>
          <p:nvPr/>
        </p:nvSpPr>
        <p:spPr bwMode="auto">
          <a:xfrm>
            <a:off x="1168400" y="1672236"/>
            <a:ext cx="1005016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wrap="square">
            <a:spAutoFit/>
          </a:bodyPr>
          <a:lstStyle>
            <a:lvl1pPr eaLnBrk="0">
              <a:defRPr sz="3200">
                <a:solidFill>
                  <a:schemeClr val="bg1"/>
                </a:solidFill>
                <a:latin typeface="Arial" charset="0"/>
              </a:defRPr>
            </a:lvl1pPr>
            <a:lvl2pPr marL="742950" indent="-285750" eaLnBrk="0">
              <a:defRPr sz="3200">
                <a:solidFill>
                  <a:schemeClr val="bg1"/>
                </a:solidFill>
                <a:latin typeface="Arial" charset="0"/>
              </a:defRPr>
            </a:lvl2pPr>
            <a:lvl3pPr marL="1143000" indent="-228600" eaLnBrk="0">
              <a:defRPr sz="3200">
                <a:solidFill>
                  <a:schemeClr val="bg1"/>
                </a:solidFill>
                <a:latin typeface="Arial" charset="0"/>
              </a:defRPr>
            </a:lvl3pPr>
            <a:lvl4pPr marL="1600200" indent="-228600" eaLnBrk="0">
              <a:defRPr sz="3200">
                <a:solidFill>
                  <a:schemeClr val="bg1"/>
                </a:solidFill>
                <a:latin typeface="Arial" charset="0"/>
              </a:defRPr>
            </a:lvl4pPr>
            <a:lvl5pPr marL="2057400" indent="-228600" eaLnBrk="0">
              <a:defRPr sz="3200">
                <a:solidFill>
                  <a:schemeClr val="bg1"/>
                </a:solidFill>
                <a:latin typeface="Arial" charset="0"/>
              </a:defRPr>
            </a:lvl5pPr>
            <a:lvl6pPr marL="2514600" indent="-228600" defTabSz="449263" eaLnBrk="0" fontAlgn="base" hangingPunct="0">
              <a:lnSpc>
                <a:spcPct val="87000"/>
              </a:lnSpc>
              <a:spcBef>
                <a:spcPct val="0"/>
              </a:spcBef>
              <a:spcAft>
                <a:spcPct val="0"/>
              </a:spcAft>
              <a:buClr>
                <a:srgbClr val="000000"/>
              </a:buClr>
              <a:buSzPct val="45000"/>
              <a:buFont typeface="StarSymbol" pitchFamily="2" charset="0"/>
              <a:defRPr sz="3200">
                <a:solidFill>
                  <a:schemeClr val="bg1"/>
                </a:solidFill>
                <a:latin typeface="Arial" charset="0"/>
              </a:defRPr>
            </a:lvl6pPr>
            <a:lvl7pPr marL="2971800" indent="-228600" defTabSz="449263" eaLnBrk="0" fontAlgn="base" hangingPunct="0">
              <a:lnSpc>
                <a:spcPct val="87000"/>
              </a:lnSpc>
              <a:spcBef>
                <a:spcPct val="0"/>
              </a:spcBef>
              <a:spcAft>
                <a:spcPct val="0"/>
              </a:spcAft>
              <a:buClr>
                <a:srgbClr val="000000"/>
              </a:buClr>
              <a:buSzPct val="45000"/>
              <a:buFont typeface="StarSymbol" pitchFamily="2" charset="0"/>
              <a:defRPr sz="3200">
                <a:solidFill>
                  <a:schemeClr val="bg1"/>
                </a:solidFill>
                <a:latin typeface="Arial" charset="0"/>
              </a:defRPr>
            </a:lvl7pPr>
            <a:lvl8pPr marL="3429000" indent="-228600" defTabSz="449263" eaLnBrk="0" fontAlgn="base" hangingPunct="0">
              <a:lnSpc>
                <a:spcPct val="87000"/>
              </a:lnSpc>
              <a:spcBef>
                <a:spcPct val="0"/>
              </a:spcBef>
              <a:spcAft>
                <a:spcPct val="0"/>
              </a:spcAft>
              <a:buClr>
                <a:srgbClr val="000000"/>
              </a:buClr>
              <a:buSzPct val="45000"/>
              <a:buFont typeface="StarSymbol" pitchFamily="2" charset="0"/>
              <a:defRPr sz="3200">
                <a:solidFill>
                  <a:schemeClr val="bg1"/>
                </a:solidFill>
                <a:latin typeface="Arial" charset="0"/>
              </a:defRPr>
            </a:lvl8pPr>
            <a:lvl9pPr marL="3886200" indent="-228600" defTabSz="449263" eaLnBrk="0" fontAlgn="base" hangingPunct="0">
              <a:lnSpc>
                <a:spcPct val="87000"/>
              </a:lnSpc>
              <a:spcBef>
                <a:spcPct val="0"/>
              </a:spcBef>
              <a:spcAft>
                <a:spcPct val="0"/>
              </a:spcAft>
              <a:buClr>
                <a:srgbClr val="000000"/>
              </a:buClr>
              <a:buSzPct val="45000"/>
              <a:buFont typeface="StarSymbol" pitchFamily="2" charset="0"/>
              <a:defRPr sz="3200">
                <a:solidFill>
                  <a:schemeClr val="bg1"/>
                </a:solidFill>
                <a:latin typeface="Arial" charset="0"/>
              </a:defRPr>
            </a:lvl9pPr>
          </a:lstStyle>
          <a:p>
            <a:pPr algn="ctr" eaLnBrk="1"/>
            <a:r>
              <a:rPr lang="ru-RU" sz="3600" b="1" dirty="0">
                <a:solidFill>
                  <a:srgbClr val="0070C0"/>
                </a:solidFill>
                <a:latin typeface="Times New Roman" pitchFamily="18" charset="0"/>
                <a:cs typeface="Times New Roman" pitchFamily="18" charset="0"/>
              </a:rPr>
              <a:t>Вопросы реализации мер по предупреждению коррупции, предусмотренных статьей 13.3 Федерального закона от 25.12.2008 № 273-ФЗ </a:t>
            </a:r>
            <a:br>
              <a:rPr lang="ru-RU" sz="3600" b="1" dirty="0">
                <a:solidFill>
                  <a:srgbClr val="0070C0"/>
                </a:solidFill>
                <a:latin typeface="Times New Roman" pitchFamily="18" charset="0"/>
                <a:cs typeface="Times New Roman" pitchFamily="18" charset="0"/>
              </a:rPr>
            </a:br>
            <a:r>
              <a:rPr lang="ru-RU" sz="3600" b="1" dirty="0">
                <a:solidFill>
                  <a:srgbClr val="0070C0"/>
                </a:solidFill>
                <a:latin typeface="Times New Roman" pitchFamily="18" charset="0"/>
                <a:cs typeface="Times New Roman" pitchFamily="18" charset="0"/>
              </a:rPr>
              <a:t>«О противодействии коррупции»</a:t>
            </a:r>
            <a:endParaRPr lang="ru-RU" altLang="ru-RU" sz="3600" b="1" i="1" dirty="0">
              <a:solidFill>
                <a:srgbClr val="0070C0"/>
              </a:solidFill>
              <a:latin typeface="+mn-lt"/>
            </a:endParaRPr>
          </a:p>
        </p:txBody>
      </p:sp>
      <p:sp>
        <p:nvSpPr>
          <p:cNvPr id="2" name="Прямоугольник 1"/>
          <p:cNvSpPr/>
          <p:nvPr/>
        </p:nvSpPr>
        <p:spPr>
          <a:xfrm>
            <a:off x="585601" y="4737377"/>
            <a:ext cx="11001600" cy="1631216"/>
          </a:xfrm>
          <a:prstGeom prst="rect">
            <a:avLst/>
          </a:prstGeom>
        </p:spPr>
        <p:txBody>
          <a:bodyPr wrap="square">
            <a:spAutoFit/>
          </a:bodyPr>
          <a:lstStyle/>
          <a:p>
            <a:pPr algn="ctr" eaLnBrk="1"/>
            <a:r>
              <a:rPr lang="ru-RU" altLang="ru-RU" sz="2000" b="1" i="1" dirty="0">
                <a:solidFill>
                  <a:srgbClr val="0070C0"/>
                </a:solidFill>
                <a:latin typeface="+mn-lt"/>
              </a:rPr>
              <a:t>Презентация подготовлена начальником отдела кадровой, организационной </a:t>
            </a:r>
          </a:p>
          <a:p>
            <a:pPr algn="ctr" eaLnBrk="1"/>
            <a:r>
              <a:rPr lang="ru-RU" altLang="ru-RU" sz="2000" b="1" i="1" dirty="0">
                <a:solidFill>
                  <a:srgbClr val="0070C0"/>
                </a:solidFill>
                <a:latin typeface="+mn-lt"/>
              </a:rPr>
              <a:t>и финансово-экономической работы министерства информационных технологий </a:t>
            </a:r>
          </a:p>
          <a:p>
            <a:pPr algn="ctr" eaLnBrk="1"/>
            <a:r>
              <a:rPr lang="ru-RU" altLang="ru-RU" sz="2000" b="1" i="1" dirty="0">
                <a:solidFill>
                  <a:srgbClr val="0070C0"/>
                </a:solidFill>
                <a:latin typeface="+mn-lt"/>
              </a:rPr>
              <a:t>и связи Кировско</a:t>
            </a:r>
            <a:r>
              <a:rPr lang="ru-RU" altLang="ru-RU" sz="2000" b="1" i="1" dirty="0">
                <a:solidFill>
                  <a:srgbClr val="0070C0"/>
                </a:solidFill>
              </a:rPr>
              <a:t>й области</a:t>
            </a:r>
            <a:r>
              <a:rPr lang="ru-RU" altLang="ru-RU" sz="2000" b="1" i="1" dirty="0">
                <a:solidFill>
                  <a:srgbClr val="0070C0"/>
                </a:solidFill>
                <a:latin typeface="+mn-lt"/>
              </a:rPr>
              <a:t>  Секретаревой Ю.В.</a:t>
            </a:r>
          </a:p>
          <a:p>
            <a:pPr algn="ctr" eaLnBrk="1"/>
            <a:endParaRPr lang="ru-RU" altLang="ru-RU" sz="2000" b="1" i="1" dirty="0">
              <a:solidFill>
                <a:srgbClr val="0070C0"/>
              </a:solidFill>
              <a:latin typeface="+mn-lt"/>
            </a:endParaRPr>
          </a:p>
          <a:p>
            <a:pPr algn="ctr" eaLnBrk="1"/>
            <a:r>
              <a:rPr lang="ru-RU" altLang="ru-RU" sz="2000" b="1" i="1" dirty="0">
                <a:solidFill>
                  <a:srgbClr val="0070C0"/>
                </a:solidFill>
                <a:latin typeface="+mn-lt"/>
              </a:rPr>
              <a:t>2023 год</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36"/>
          <p:cNvGrpSpPr/>
          <p:nvPr/>
        </p:nvGrpSpPr>
        <p:grpSpPr>
          <a:xfrm>
            <a:off x="0" y="5"/>
            <a:ext cx="12192000" cy="671879"/>
            <a:chOff x="0" y="0"/>
            <a:chExt cx="12192000" cy="671879"/>
          </a:xfrm>
        </p:grpSpPr>
        <p:sp>
          <p:nvSpPr>
            <p:cNvPr id="6" name="Прямоугольник 5"/>
            <p:cNvSpPr/>
            <p:nvPr/>
          </p:nvSpPr>
          <p:spPr>
            <a:xfrm>
              <a:off x="0" y="0"/>
              <a:ext cx="12192000" cy="360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dirty="0"/>
            </a:p>
          </p:txBody>
        </p:sp>
        <p:sp>
          <p:nvSpPr>
            <p:cNvPr id="21" name="Прямоугольник 20"/>
            <p:cNvSpPr/>
            <p:nvPr/>
          </p:nvSpPr>
          <p:spPr>
            <a:xfrm>
              <a:off x="0" y="355600"/>
              <a:ext cx="12192000" cy="108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dirty="0"/>
            </a:p>
          </p:txBody>
        </p:sp>
        <p:sp>
          <p:nvSpPr>
            <p:cNvPr id="22" name="Прямоугольник 21"/>
            <p:cNvSpPr/>
            <p:nvPr/>
          </p:nvSpPr>
          <p:spPr>
            <a:xfrm>
              <a:off x="5765800" y="457200"/>
              <a:ext cx="6426200" cy="108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dirty="0"/>
            </a:p>
          </p:txBody>
        </p:sp>
        <p:sp>
          <p:nvSpPr>
            <p:cNvPr id="23" name="Прямоугольник 22"/>
            <p:cNvSpPr/>
            <p:nvPr/>
          </p:nvSpPr>
          <p:spPr>
            <a:xfrm>
              <a:off x="6792000" y="563879"/>
              <a:ext cx="5400000" cy="108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dirty="0"/>
            </a:p>
          </p:txBody>
        </p:sp>
      </p:grpSp>
      <p:sp>
        <p:nvSpPr>
          <p:cNvPr id="14" name="Номер слайда 13"/>
          <p:cNvSpPr>
            <a:spLocks noGrp="1"/>
          </p:cNvSpPr>
          <p:nvPr>
            <p:ph type="sldNum" sz="quarter" idx="12"/>
          </p:nvPr>
        </p:nvSpPr>
        <p:spPr>
          <a:xfrm>
            <a:off x="10638972" y="-43130"/>
            <a:ext cx="1146629" cy="406400"/>
          </a:xfrm>
        </p:spPr>
        <p:txBody>
          <a:bodyPr/>
          <a:lstStyle/>
          <a:p>
            <a:fld id="{0F43F4AF-7D06-4FEB-900F-7B33DEC9A355}" type="slidenum">
              <a:rPr lang="ru-RU" sz="2800" b="1" smtClean="0">
                <a:solidFill>
                  <a:srgbClr val="FF0000"/>
                </a:solidFill>
              </a:rPr>
              <a:pPr/>
              <a:t>10</a:t>
            </a:fld>
            <a:endParaRPr lang="ru-RU" sz="2800" b="1" dirty="0">
              <a:solidFill>
                <a:srgbClr val="FF0000"/>
              </a:solidFill>
            </a:endParaRPr>
          </a:p>
        </p:txBody>
      </p:sp>
      <p:sp>
        <p:nvSpPr>
          <p:cNvPr id="52" name="TextBox 51"/>
          <p:cNvSpPr txBox="1"/>
          <p:nvPr/>
        </p:nvSpPr>
        <p:spPr>
          <a:xfrm>
            <a:off x="774000" y="911075"/>
            <a:ext cx="11088915" cy="461652"/>
          </a:xfrm>
          <a:prstGeom prst="rect">
            <a:avLst/>
          </a:prstGeom>
          <a:noFill/>
        </p:spPr>
        <p:txBody>
          <a:bodyPr wrap="square" lIns="91428" tIns="45712" rIns="91428" bIns="45712" rtlCol="0">
            <a:spAutoFit/>
          </a:bodyPr>
          <a:lstStyle/>
          <a:p>
            <a:pPr algn="ctr"/>
            <a:r>
              <a:rPr lang="ru-RU" sz="2400" b="1" dirty="0">
                <a:solidFill>
                  <a:srgbClr val="C00000"/>
                </a:solidFill>
              </a:rPr>
              <a:t>При организации работы по противодействию коррупции обратить внимание на:</a:t>
            </a:r>
          </a:p>
        </p:txBody>
      </p:sp>
      <p:sp>
        <p:nvSpPr>
          <p:cNvPr id="16" name="Прямоугольник 15">
            <a:extLst>
              <a:ext uri="{FF2B5EF4-FFF2-40B4-BE49-F238E27FC236}">
                <a16:creationId xmlns:a16="http://schemas.microsoft.com/office/drawing/2014/main" id="{C0FDF76A-FF2A-47F2-8DC4-93E7642C63FE}"/>
              </a:ext>
            </a:extLst>
          </p:cNvPr>
          <p:cNvSpPr/>
          <p:nvPr/>
        </p:nvSpPr>
        <p:spPr>
          <a:xfrm>
            <a:off x="1286289" y="1790700"/>
            <a:ext cx="10499312" cy="863600"/>
          </a:xfrm>
          <a:prstGeom prst="rect">
            <a:avLst/>
          </a:prstGeom>
          <a:no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b="1" dirty="0">
                <a:solidFill>
                  <a:schemeClr val="accent5"/>
                </a:solidFill>
              </a:rPr>
              <a:t>Соответствие терминологии в локальных актах в сфере противодействия коррупции федеральному законодательству (понятия «конфликт интересов», «личная заинтересованность» и др.)</a:t>
            </a:r>
            <a:endParaRPr lang="ru-RU" b="1" dirty="0">
              <a:solidFill>
                <a:schemeClr val="accent5"/>
              </a:solidFill>
              <a:cs typeface="Times New Roman" pitchFamily="18" charset="0"/>
            </a:endParaRPr>
          </a:p>
        </p:txBody>
      </p:sp>
      <p:sp>
        <p:nvSpPr>
          <p:cNvPr id="17" name="Стрелка вправо 77">
            <a:extLst>
              <a:ext uri="{FF2B5EF4-FFF2-40B4-BE49-F238E27FC236}">
                <a16:creationId xmlns:a16="http://schemas.microsoft.com/office/drawing/2014/main" id="{FF0D650E-76E3-4D1E-AF45-C9FFEA49DD3F}"/>
              </a:ext>
            </a:extLst>
          </p:cNvPr>
          <p:cNvSpPr/>
          <p:nvPr/>
        </p:nvSpPr>
        <p:spPr>
          <a:xfrm>
            <a:off x="545400" y="2126423"/>
            <a:ext cx="438150" cy="286921"/>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dirty="0"/>
          </a:p>
        </p:txBody>
      </p:sp>
      <p:sp>
        <p:nvSpPr>
          <p:cNvPr id="18" name="Прямоугольник 17">
            <a:extLst>
              <a:ext uri="{FF2B5EF4-FFF2-40B4-BE49-F238E27FC236}">
                <a16:creationId xmlns:a16="http://schemas.microsoft.com/office/drawing/2014/main" id="{6CCE9752-797B-47AA-8312-042562499172}"/>
              </a:ext>
            </a:extLst>
          </p:cNvPr>
          <p:cNvSpPr/>
          <p:nvPr/>
        </p:nvSpPr>
        <p:spPr>
          <a:xfrm>
            <a:off x="1286289" y="2832100"/>
            <a:ext cx="10499312" cy="622299"/>
          </a:xfrm>
          <a:prstGeom prst="rect">
            <a:avLst/>
          </a:prstGeom>
          <a:no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b="1" dirty="0">
                <a:solidFill>
                  <a:schemeClr val="accent5"/>
                </a:solidFill>
              </a:rPr>
              <a:t>Ознакомление работников учреждения под подпись с нормативными правовыми и локальными актами в сфере коррупции</a:t>
            </a:r>
            <a:endParaRPr lang="ru-RU" b="1" dirty="0">
              <a:solidFill>
                <a:schemeClr val="accent5"/>
              </a:solidFill>
              <a:cs typeface="Times New Roman" pitchFamily="18" charset="0"/>
            </a:endParaRPr>
          </a:p>
        </p:txBody>
      </p:sp>
      <p:sp>
        <p:nvSpPr>
          <p:cNvPr id="19" name="Стрелка вправо 77">
            <a:extLst>
              <a:ext uri="{FF2B5EF4-FFF2-40B4-BE49-F238E27FC236}">
                <a16:creationId xmlns:a16="http://schemas.microsoft.com/office/drawing/2014/main" id="{D9E3F76C-A1B9-49B7-9681-BD0C8BD0F2CF}"/>
              </a:ext>
            </a:extLst>
          </p:cNvPr>
          <p:cNvSpPr/>
          <p:nvPr/>
        </p:nvSpPr>
        <p:spPr>
          <a:xfrm>
            <a:off x="545400" y="2952029"/>
            <a:ext cx="438150" cy="286921"/>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dirty="0"/>
          </a:p>
        </p:txBody>
      </p:sp>
      <p:sp>
        <p:nvSpPr>
          <p:cNvPr id="20" name="Прямоугольник 19">
            <a:extLst>
              <a:ext uri="{FF2B5EF4-FFF2-40B4-BE49-F238E27FC236}">
                <a16:creationId xmlns:a16="http://schemas.microsoft.com/office/drawing/2014/main" id="{B67C7483-F4A7-45AF-A482-C3FA8339AD78}"/>
              </a:ext>
            </a:extLst>
          </p:cNvPr>
          <p:cNvSpPr/>
          <p:nvPr/>
        </p:nvSpPr>
        <p:spPr>
          <a:xfrm>
            <a:off x="1286289" y="3543300"/>
            <a:ext cx="10499312" cy="863600"/>
          </a:xfrm>
          <a:prstGeom prst="rect">
            <a:avLst/>
          </a:prstGeom>
          <a:no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b="1" dirty="0">
                <a:solidFill>
                  <a:schemeClr val="accent5"/>
                </a:solidFill>
              </a:rPr>
              <a:t>Наличие и ведение журналов регистрации уведомлений о фактах обращения в целях склонения работника к совершению коррупционных правонарушений и о возникшем конфликте интересов (о возможности его возникновения) </a:t>
            </a:r>
            <a:endParaRPr lang="ru-RU" b="1" dirty="0">
              <a:solidFill>
                <a:schemeClr val="accent5"/>
              </a:solidFill>
              <a:cs typeface="Times New Roman" pitchFamily="18" charset="0"/>
            </a:endParaRPr>
          </a:p>
        </p:txBody>
      </p:sp>
      <p:sp>
        <p:nvSpPr>
          <p:cNvPr id="24" name="Стрелка вправо 77">
            <a:extLst>
              <a:ext uri="{FF2B5EF4-FFF2-40B4-BE49-F238E27FC236}">
                <a16:creationId xmlns:a16="http://schemas.microsoft.com/office/drawing/2014/main" id="{CBD3577E-5ABB-4461-B036-5A197B45794D}"/>
              </a:ext>
            </a:extLst>
          </p:cNvPr>
          <p:cNvSpPr/>
          <p:nvPr/>
        </p:nvSpPr>
        <p:spPr>
          <a:xfrm>
            <a:off x="532700" y="3809337"/>
            <a:ext cx="438150" cy="286921"/>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dirty="0"/>
          </a:p>
        </p:txBody>
      </p:sp>
      <p:sp>
        <p:nvSpPr>
          <p:cNvPr id="26" name="Прямоугольник 25">
            <a:extLst>
              <a:ext uri="{FF2B5EF4-FFF2-40B4-BE49-F238E27FC236}">
                <a16:creationId xmlns:a16="http://schemas.microsoft.com/office/drawing/2014/main" id="{2BA0F1C9-86FD-4CB4-99C3-E95A9BC9E9C3}"/>
              </a:ext>
            </a:extLst>
          </p:cNvPr>
          <p:cNvSpPr/>
          <p:nvPr/>
        </p:nvSpPr>
        <p:spPr>
          <a:xfrm>
            <a:off x="1298989" y="4495800"/>
            <a:ext cx="10499312" cy="1104900"/>
          </a:xfrm>
          <a:prstGeom prst="rect">
            <a:avLst/>
          </a:prstGeom>
          <a:no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b="1" dirty="0">
                <a:solidFill>
                  <a:schemeClr val="accent5"/>
                </a:solidFill>
              </a:rPr>
              <a:t>Наличие и оформление информационного стенда, посвященного антикоррупционной работе в учреждении, и отдельного номенклатурного дела с включением в него локальных актов в сфере противодействия коррупции и иных документов (уведомления работников, протоколы заседаний комиссий, отчеты об исполнении плана и др.).</a:t>
            </a:r>
            <a:endParaRPr lang="ru-RU" b="1" dirty="0">
              <a:solidFill>
                <a:schemeClr val="accent5"/>
              </a:solidFill>
              <a:cs typeface="Times New Roman" pitchFamily="18" charset="0"/>
            </a:endParaRPr>
          </a:p>
        </p:txBody>
      </p:sp>
      <p:sp>
        <p:nvSpPr>
          <p:cNvPr id="28" name="Стрелка вправо 77">
            <a:extLst>
              <a:ext uri="{FF2B5EF4-FFF2-40B4-BE49-F238E27FC236}">
                <a16:creationId xmlns:a16="http://schemas.microsoft.com/office/drawing/2014/main" id="{C46671BE-96A0-4142-9E1A-8BDE17F469C0}"/>
              </a:ext>
            </a:extLst>
          </p:cNvPr>
          <p:cNvSpPr/>
          <p:nvPr/>
        </p:nvSpPr>
        <p:spPr>
          <a:xfrm>
            <a:off x="545400" y="4774643"/>
            <a:ext cx="438150" cy="286921"/>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dirty="0"/>
          </a:p>
        </p:txBody>
      </p:sp>
      <p:sp>
        <p:nvSpPr>
          <p:cNvPr id="30" name="Прямоугольник 29">
            <a:extLst>
              <a:ext uri="{FF2B5EF4-FFF2-40B4-BE49-F238E27FC236}">
                <a16:creationId xmlns:a16="http://schemas.microsoft.com/office/drawing/2014/main" id="{2BA0F1C9-86FD-4CB4-99C3-E95A9BC9E9C3}"/>
              </a:ext>
            </a:extLst>
          </p:cNvPr>
          <p:cNvSpPr/>
          <p:nvPr/>
        </p:nvSpPr>
        <p:spPr>
          <a:xfrm>
            <a:off x="1286289" y="5671504"/>
            <a:ext cx="10499312" cy="716596"/>
          </a:xfrm>
          <a:prstGeom prst="rect">
            <a:avLst/>
          </a:prstGeom>
          <a:no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b="1" dirty="0">
              <a:solidFill>
                <a:srgbClr val="0070C0"/>
              </a:solidFill>
            </a:endParaRPr>
          </a:p>
          <a:p>
            <a:pPr algn="just"/>
            <a:r>
              <a:rPr lang="ru-RU" b="1" dirty="0">
                <a:solidFill>
                  <a:srgbClr val="0070C0"/>
                </a:solidFill>
              </a:rPr>
              <a:t>Объективное, всестороннее и своевременное рассмотрение обращений граждан и организаций о фактах коррупции в учреждении, наличие телефона доверия в учреждении</a:t>
            </a:r>
          </a:p>
          <a:p>
            <a:pPr algn="just"/>
            <a:endParaRPr lang="ru-RU" b="1" dirty="0">
              <a:solidFill>
                <a:srgbClr val="0070C0"/>
              </a:solidFill>
              <a:cs typeface="Times New Roman" pitchFamily="18" charset="0"/>
            </a:endParaRPr>
          </a:p>
        </p:txBody>
      </p:sp>
      <p:sp>
        <p:nvSpPr>
          <p:cNvPr id="31" name="Стрелка вправо 77">
            <a:extLst>
              <a:ext uri="{FF2B5EF4-FFF2-40B4-BE49-F238E27FC236}">
                <a16:creationId xmlns:a16="http://schemas.microsoft.com/office/drawing/2014/main" id="{C46671BE-96A0-4142-9E1A-8BDE17F469C0}"/>
              </a:ext>
            </a:extLst>
          </p:cNvPr>
          <p:cNvSpPr/>
          <p:nvPr/>
        </p:nvSpPr>
        <p:spPr>
          <a:xfrm>
            <a:off x="570800" y="5790643"/>
            <a:ext cx="438150" cy="286921"/>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767402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36"/>
          <p:cNvGrpSpPr/>
          <p:nvPr/>
        </p:nvGrpSpPr>
        <p:grpSpPr>
          <a:xfrm>
            <a:off x="0" y="5"/>
            <a:ext cx="12192000" cy="671879"/>
            <a:chOff x="0" y="0"/>
            <a:chExt cx="12192000" cy="671879"/>
          </a:xfrm>
        </p:grpSpPr>
        <p:sp>
          <p:nvSpPr>
            <p:cNvPr id="6" name="Прямоугольник 5"/>
            <p:cNvSpPr/>
            <p:nvPr/>
          </p:nvSpPr>
          <p:spPr>
            <a:xfrm>
              <a:off x="0" y="0"/>
              <a:ext cx="12192000" cy="360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dirty="0"/>
            </a:p>
          </p:txBody>
        </p:sp>
        <p:sp>
          <p:nvSpPr>
            <p:cNvPr id="21" name="Прямоугольник 20"/>
            <p:cNvSpPr/>
            <p:nvPr/>
          </p:nvSpPr>
          <p:spPr>
            <a:xfrm>
              <a:off x="0" y="355600"/>
              <a:ext cx="12192000" cy="108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dirty="0"/>
            </a:p>
          </p:txBody>
        </p:sp>
        <p:sp>
          <p:nvSpPr>
            <p:cNvPr id="22" name="Прямоугольник 21"/>
            <p:cNvSpPr/>
            <p:nvPr/>
          </p:nvSpPr>
          <p:spPr>
            <a:xfrm>
              <a:off x="5765800" y="457200"/>
              <a:ext cx="6426200" cy="108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dirty="0"/>
            </a:p>
          </p:txBody>
        </p:sp>
        <p:sp>
          <p:nvSpPr>
            <p:cNvPr id="23" name="Прямоугольник 22"/>
            <p:cNvSpPr/>
            <p:nvPr/>
          </p:nvSpPr>
          <p:spPr>
            <a:xfrm>
              <a:off x="6792000" y="563879"/>
              <a:ext cx="5400000" cy="108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dirty="0"/>
            </a:p>
          </p:txBody>
        </p:sp>
      </p:grpSp>
      <p:sp>
        <p:nvSpPr>
          <p:cNvPr id="14" name="Номер слайда 13"/>
          <p:cNvSpPr>
            <a:spLocks noGrp="1"/>
          </p:cNvSpPr>
          <p:nvPr>
            <p:ph type="sldNum" sz="quarter" idx="12"/>
          </p:nvPr>
        </p:nvSpPr>
        <p:spPr>
          <a:xfrm>
            <a:off x="10638972" y="-43130"/>
            <a:ext cx="1146629" cy="406400"/>
          </a:xfrm>
        </p:spPr>
        <p:txBody>
          <a:bodyPr/>
          <a:lstStyle/>
          <a:p>
            <a:fld id="{0F43F4AF-7D06-4FEB-900F-7B33DEC9A355}" type="slidenum">
              <a:rPr lang="ru-RU" sz="2800" b="1" smtClean="0">
                <a:solidFill>
                  <a:srgbClr val="FF0000"/>
                </a:solidFill>
              </a:rPr>
              <a:pPr/>
              <a:t>11</a:t>
            </a:fld>
            <a:endParaRPr lang="ru-RU" sz="2800" b="1" dirty="0">
              <a:solidFill>
                <a:srgbClr val="FF0000"/>
              </a:solidFill>
            </a:endParaRPr>
          </a:p>
        </p:txBody>
      </p:sp>
      <p:sp>
        <p:nvSpPr>
          <p:cNvPr id="52" name="TextBox 51"/>
          <p:cNvSpPr txBox="1"/>
          <p:nvPr/>
        </p:nvSpPr>
        <p:spPr>
          <a:xfrm>
            <a:off x="774000" y="911075"/>
            <a:ext cx="11088915" cy="461652"/>
          </a:xfrm>
          <a:prstGeom prst="rect">
            <a:avLst/>
          </a:prstGeom>
          <a:noFill/>
        </p:spPr>
        <p:txBody>
          <a:bodyPr wrap="square" lIns="91428" tIns="45712" rIns="91428" bIns="45712" rtlCol="0">
            <a:spAutoFit/>
          </a:bodyPr>
          <a:lstStyle/>
          <a:p>
            <a:pPr algn="ctr"/>
            <a:r>
              <a:rPr lang="ru-RU" sz="2400" b="1" dirty="0">
                <a:solidFill>
                  <a:srgbClr val="C00000"/>
                </a:solidFill>
              </a:rPr>
              <a:t>При организации работы по противодействию коррупции обратить внимание на:</a:t>
            </a:r>
          </a:p>
        </p:txBody>
      </p:sp>
      <p:sp>
        <p:nvSpPr>
          <p:cNvPr id="16" name="Прямоугольник 15">
            <a:extLst>
              <a:ext uri="{FF2B5EF4-FFF2-40B4-BE49-F238E27FC236}">
                <a16:creationId xmlns:a16="http://schemas.microsoft.com/office/drawing/2014/main" id="{C0FDF76A-FF2A-47F2-8DC4-93E7642C63FE}"/>
              </a:ext>
            </a:extLst>
          </p:cNvPr>
          <p:cNvSpPr/>
          <p:nvPr/>
        </p:nvSpPr>
        <p:spPr>
          <a:xfrm>
            <a:off x="1286289" y="1790700"/>
            <a:ext cx="10499312" cy="863600"/>
          </a:xfrm>
          <a:prstGeom prst="rect">
            <a:avLst/>
          </a:prstGeom>
          <a:no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b="1" dirty="0">
                <a:solidFill>
                  <a:srgbClr val="0070C0"/>
                </a:solidFill>
              </a:rPr>
              <a:t>Размещение на сайте учреждения (при наличии) локальных актов в сфере противодействия коррупции, информации о деятельности в сфере противодействия коррупции</a:t>
            </a:r>
            <a:endParaRPr lang="ru-RU" b="1" dirty="0">
              <a:solidFill>
                <a:srgbClr val="0070C0"/>
              </a:solidFill>
              <a:cs typeface="Times New Roman" pitchFamily="18" charset="0"/>
            </a:endParaRPr>
          </a:p>
        </p:txBody>
      </p:sp>
      <p:sp>
        <p:nvSpPr>
          <p:cNvPr id="17" name="Стрелка вправо 77">
            <a:extLst>
              <a:ext uri="{FF2B5EF4-FFF2-40B4-BE49-F238E27FC236}">
                <a16:creationId xmlns:a16="http://schemas.microsoft.com/office/drawing/2014/main" id="{FF0D650E-76E3-4D1E-AF45-C9FFEA49DD3F}"/>
              </a:ext>
            </a:extLst>
          </p:cNvPr>
          <p:cNvSpPr/>
          <p:nvPr/>
        </p:nvSpPr>
        <p:spPr>
          <a:xfrm>
            <a:off x="545400" y="2126423"/>
            <a:ext cx="438150" cy="286921"/>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dirty="0"/>
          </a:p>
        </p:txBody>
      </p:sp>
      <p:sp>
        <p:nvSpPr>
          <p:cNvPr id="18" name="Прямоугольник 17">
            <a:extLst>
              <a:ext uri="{FF2B5EF4-FFF2-40B4-BE49-F238E27FC236}">
                <a16:creationId xmlns:a16="http://schemas.microsoft.com/office/drawing/2014/main" id="{6CCE9752-797B-47AA-8312-042562499172}"/>
              </a:ext>
            </a:extLst>
          </p:cNvPr>
          <p:cNvSpPr/>
          <p:nvPr/>
        </p:nvSpPr>
        <p:spPr>
          <a:xfrm>
            <a:off x="1286289" y="2832100"/>
            <a:ext cx="10499312" cy="622299"/>
          </a:xfrm>
          <a:prstGeom prst="rect">
            <a:avLst/>
          </a:prstGeom>
          <a:no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b="1" dirty="0">
                <a:solidFill>
                  <a:srgbClr val="0070C0"/>
                </a:solidFill>
              </a:rPr>
              <a:t>Проведение обучающих мероприятий с работниками учреждения по вопросам противодействия коррупции в виде семинаров, тестирования и др. (не реже 1 раза в год)</a:t>
            </a:r>
            <a:endParaRPr lang="ru-RU" b="1" dirty="0">
              <a:solidFill>
                <a:srgbClr val="0070C0"/>
              </a:solidFill>
              <a:cs typeface="Times New Roman" pitchFamily="18" charset="0"/>
            </a:endParaRPr>
          </a:p>
        </p:txBody>
      </p:sp>
      <p:sp>
        <p:nvSpPr>
          <p:cNvPr id="19" name="Стрелка вправо 77">
            <a:extLst>
              <a:ext uri="{FF2B5EF4-FFF2-40B4-BE49-F238E27FC236}">
                <a16:creationId xmlns:a16="http://schemas.microsoft.com/office/drawing/2014/main" id="{D9E3F76C-A1B9-49B7-9681-BD0C8BD0F2CF}"/>
              </a:ext>
            </a:extLst>
          </p:cNvPr>
          <p:cNvSpPr/>
          <p:nvPr/>
        </p:nvSpPr>
        <p:spPr>
          <a:xfrm>
            <a:off x="545400" y="2952029"/>
            <a:ext cx="438150" cy="286921"/>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dirty="0"/>
          </a:p>
        </p:txBody>
      </p:sp>
      <p:sp>
        <p:nvSpPr>
          <p:cNvPr id="20" name="Прямоугольник 19">
            <a:extLst>
              <a:ext uri="{FF2B5EF4-FFF2-40B4-BE49-F238E27FC236}">
                <a16:creationId xmlns:a16="http://schemas.microsoft.com/office/drawing/2014/main" id="{B67C7483-F4A7-45AF-A482-C3FA8339AD78}"/>
              </a:ext>
            </a:extLst>
          </p:cNvPr>
          <p:cNvSpPr/>
          <p:nvPr/>
        </p:nvSpPr>
        <p:spPr>
          <a:xfrm>
            <a:off x="1286289" y="3543300"/>
            <a:ext cx="10499312" cy="863600"/>
          </a:xfrm>
          <a:prstGeom prst="rect">
            <a:avLst/>
          </a:prstGeom>
          <a:no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b="1" dirty="0">
                <a:solidFill>
                  <a:srgbClr val="0070C0"/>
                </a:solidFill>
              </a:rPr>
              <a:t>Повышение квалификации лиц, ответственных в учреждении за  организацию работы по противодействию коррупции, по дополнительным профессиональным программам в сфере противодействия коррупции </a:t>
            </a:r>
            <a:endParaRPr lang="ru-RU" b="1" dirty="0">
              <a:solidFill>
                <a:srgbClr val="0070C0"/>
              </a:solidFill>
              <a:cs typeface="Times New Roman" pitchFamily="18" charset="0"/>
            </a:endParaRPr>
          </a:p>
        </p:txBody>
      </p:sp>
      <p:sp>
        <p:nvSpPr>
          <p:cNvPr id="24" name="Стрелка вправо 77">
            <a:extLst>
              <a:ext uri="{FF2B5EF4-FFF2-40B4-BE49-F238E27FC236}">
                <a16:creationId xmlns:a16="http://schemas.microsoft.com/office/drawing/2014/main" id="{CBD3577E-5ABB-4461-B036-5A197B45794D}"/>
              </a:ext>
            </a:extLst>
          </p:cNvPr>
          <p:cNvSpPr/>
          <p:nvPr/>
        </p:nvSpPr>
        <p:spPr>
          <a:xfrm>
            <a:off x="532700" y="3809337"/>
            <a:ext cx="438150" cy="286921"/>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dirty="0"/>
          </a:p>
        </p:txBody>
      </p:sp>
      <p:sp>
        <p:nvSpPr>
          <p:cNvPr id="26" name="Прямоугольник 25">
            <a:extLst>
              <a:ext uri="{FF2B5EF4-FFF2-40B4-BE49-F238E27FC236}">
                <a16:creationId xmlns:a16="http://schemas.microsoft.com/office/drawing/2014/main" id="{2BA0F1C9-86FD-4CB4-99C3-E95A9BC9E9C3}"/>
              </a:ext>
            </a:extLst>
          </p:cNvPr>
          <p:cNvSpPr/>
          <p:nvPr/>
        </p:nvSpPr>
        <p:spPr>
          <a:xfrm>
            <a:off x="1286289" y="4553904"/>
            <a:ext cx="10499312" cy="678496"/>
          </a:xfrm>
          <a:prstGeom prst="rect">
            <a:avLst/>
          </a:prstGeom>
          <a:no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b="1" dirty="0">
                <a:solidFill>
                  <a:srgbClr val="0070C0"/>
                </a:solidFill>
              </a:rPr>
              <a:t>Проведение беседы (антикоррупционного инструктажа) со всеми работниками, вновь поступающими на работу в учреждение</a:t>
            </a:r>
            <a:endParaRPr lang="ru-RU" b="1" dirty="0">
              <a:solidFill>
                <a:srgbClr val="0070C0"/>
              </a:solidFill>
              <a:cs typeface="Times New Roman" pitchFamily="18" charset="0"/>
            </a:endParaRPr>
          </a:p>
        </p:txBody>
      </p:sp>
      <p:sp>
        <p:nvSpPr>
          <p:cNvPr id="28" name="Стрелка вправо 77">
            <a:extLst>
              <a:ext uri="{FF2B5EF4-FFF2-40B4-BE49-F238E27FC236}">
                <a16:creationId xmlns:a16="http://schemas.microsoft.com/office/drawing/2014/main" id="{C46671BE-96A0-4142-9E1A-8BDE17F469C0}"/>
              </a:ext>
            </a:extLst>
          </p:cNvPr>
          <p:cNvSpPr/>
          <p:nvPr/>
        </p:nvSpPr>
        <p:spPr>
          <a:xfrm>
            <a:off x="545400" y="4673043"/>
            <a:ext cx="438150" cy="286921"/>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dirty="0"/>
          </a:p>
        </p:txBody>
      </p:sp>
      <p:sp>
        <p:nvSpPr>
          <p:cNvPr id="30" name="Прямоугольник 29">
            <a:extLst>
              <a:ext uri="{FF2B5EF4-FFF2-40B4-BE49-F238E27FC236}">
                <a16:creationId xmlns:a16="http://schemas.microsoft.com/office/drawing/2014/main" id="{2BA0F1C9-86FD-4CB4-99C3-E95A9BC9E9C3}"/>
              </a:ext>
            </a:extLst>
          </p:cNvPr>
          <p:cNvSpPr/>
          <p:nvPr/>
        </p:nvSpPr>
        <p:spPr>
          <a:xfrm>
            <a:off x="1286289" y="5354004"/>
            <a:ext cx="10499312" cy="907096"/>
          </a:xfrm>
          <a:prstGeom prst="rect">
            <a:avLst/>
          </a:prstGeom>
          <a:no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b="1" dirty="0">
                <a:solidFill>
                  <a:srgbClr val="0070C0"/>
                </a:solidFill>
              </a:rPr>
              <a:t>Выполнение учреждением Методических рекомендаций, подготовленных Минтрудом России по противодействию коррупции при осуществлении закупок</a:t>
            </a:r>
            <a:endParaRPr lang="ru-RU" b="1" dirty="0">
              <a:solidFill>
                <a:srgbClr val="0070C0"/>
              </a:solidFill>
              <a:cs typeface="Times New Roman" pitchFamily="18" charset="0"/>
            </a:endParaRPr>
          </a:p>
        </p:txBody>
      </p:sp>
      <p:sp>
        <p:nvSpPr>
          <p:cNvPr id="31" name="Стрелка вправо 77">
            <a:extLst>
              <a:ext uri="{FF2B5EF4-FFF2-40B4-BE49-F238E27FC236}">
                <a16:creationId xmlns:a16="http://schemas.microsoft.com/office/drawing/2014/main" id="{C46671BE-96A0-4142-9E1A-8BDE17F469C0}"/>
              </a:ext>
            </a:extLst>
          </p:cNvPr>
          <p:cNvSpPr/>
          <p:nvPr/>
        </p:nvSpPr>
        <p:spPr>
          <a:xfrm>
            <a:off x="570800" y="5600143"/>
            <a:ext cx="438150" cy="286921"/>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767402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36"/>
          <p:cNvGrpSpPr/>
          <p:nvPr/>
        </p:nvGrpSpPr>
        <p:grpSpPr>
          <a:xfrm>
            <a:off x="0" y="5"/>
            <a:ext cx="12192000" cy="671879"/>
            <a:chOff x="0" y="0"/>
            <a:chExt cx="12192000" cy="671879"/>
          </a:xfrm>
        </p:grpSpPr>
        <p:sp>
          <p:nvSpPr>
            <p:cNvPr id="6" name="Прямоугольник 5"/>
            <p:cNvSpPr/>
            <p:nvPr/>
          </p:nvSpPr>
          <p:spPr>
            <a:xfrm>
              <a:off x="0" y="0"/>
              <a:ext cx="12192000" cy="360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dirty="0"/>
            </a:p>
          </p:txBody>
        </p:sp>
        <p:sp>
          <p:nvSpPr>
            <p:cNvPr id="21" name="Прямоугольник 20"/>
            <p:cNvSpPr/>
            <p:nvPr/>
          </p:nvSpPr>
          <p:spPr>
            <a:xfrm>
              <a:off x="0" y="355600"/>
              <a:ext cx="12192000" cy="108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dirty="0"/>
            </a:p>
          </p:txBody>
        </p:sp>
        <p:sp>
          <p:nvSpPr>
            <p:cNvPr id="22" name="Прямоугольник 21"/>
            <p:cNvSpPr/>
            <p:nvPr/>
          </p:nvSpPr>
          <p:spPr>
            <a:xfrm>
              <a:off x="5765800" y="457200"/>
              <a:ext cx="6426200" cy="108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dirty="0"/>
            </a:p>
          </p:txBody>
        </p:sp>
        <p:sp>
          <p:nvSpPr>
            <p:cNvPr id="23" name="Прямоугольник 22"/>
            <p:cNvSpPr/>
            <p:nvPr/>
          </p:nvSpPr>
          <p:spPr>
            <a:xfrm>
              <a:off x="6792000" y="563879"/>
              <a:ext cx="5400000" cy="108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dirty="0"/>
            </a:p>
          </p:txBody>
        </p:sp>
      </p:grpSp>
      <p:sp>
        <p:nvSpPr>
          <p:cNvPr id="14" name="Номер слайда 13"/>
          <p:cNvSpPr>
            <a:spLocks noGrp="1"/>
          </p:cNvSpPr>
          <p:nvPr>
            <p:ph type="sldNum" sz="quarter" idx="12"/>
          </p:nvPr>
        </p:nvSpPr>
        <p:spPr>
          <a:xfrm>
            <a:off x="10638972" y="-43130"/>
            <a:ext cx="1146629" cy="406400"/>
          </a:xfrm>
        </p:spPr>
        <p:txBody>
          <a:bodyPr/>
          <a:lstStyle/>
          <a:p>
            <a:fld id="{0F43F4AF-7D06-4FEB-900F-7B33DEC9A355}" type="slidenum">
              <a:rPr lang="ru-RU" sz="2800" b="1" smtClean="0">
                <a:solidFill>
                  <a:srgbClr val="FF0000"/>
                </a:solidFill>
              </a:rPr>
              <a:pPr/>
              <a:t>12</a:t>
            </a:fld>
            <a:endParaRPr lang="ru-RU" sz="2800" b="1" dirty="0">
              <a:solidFill>
                <a:srgbClr val="FF0000"/>
              </a:solidFill>
            </a:endParaRPr>
          </a:p>
        </p:txBody>
      </p:sp>
      <p:sp>
        <p:nvSpPr>
          <p:cNvPr id="52" name="TextBox 51"/>
          <p:cNvSpPr txBox="1"/>
          <p:nvPr/>
        </p:nvSpPr>
        <p:spPr>
          <a:xfrm>
            <a:off x="774000" y="1955800"/>
            <a:ext cx="11088915" cy="2554529"/>
          </a:xfrm>
          <a:prstGeom prst="rect">
            <a:avLst/>
          </a:prstGeom>
          <a:noFill/>
        </p:spPr>
        <p:txBody>
          <a:bodyPr wrap="square" lIns="91428" tIns="45712" rIns="91428" bIns="45712" rtlCol="0">
            <a:spAutoFit/>
          </a:bodyPr>
          <a:lstStyle/>
          <a:p>
            <a:pPr algn="ctr"/>
            <a:r>
              <a:rPr lang="ru-RU" sz="2800" b="1" dirty="0">
                <a:solidFill>
                  <a:srgbClr val="0070C0"/>
                </a:solidFill>
              </a:rPr>
              <a:t>Методические рекомендации по выявлению и минимизации коррупционных рисков при осуществлении закупок товаров, работ, услуг для обеспечения государственных или муниципальных нужд</a:t>
            </a:r>
          </a:p>
          <a:p>
            <a:pPr algn="ctr"/>
            <a:r>
              <a:rPr lang="ru-RU" sz="2800" b="1" dirty="0">
                <a:solidFill>
                  <a:srgbClr val="0070C0"/>
                </a:solidFill>
              </a:rPr>
              <a:t>(Письмо Минтруда России от 30.09.2020 № 18-2/10/П-9716)</a:t>
            </a:r>
          </a:p>
          <a:p>
            <a:pPr algn="ctr"/>
            <a:endParaRPr lang="ru-RU" sz="2400" dirty="0"/>
          </a:p>
          <a:p>
            <a:pPr algn="ctr"/>
            <a:r>
              <a:rPr lang="ru-RU" sz="2400" dirty="0"/>
              <a:t>(далее – Методические рекомендации № 1)</a:t>
            </a:r>
          </a:p>
        </p:txBody>
      </p:sp>
    </p:spTree>
    <p:extLst>
      <p:ext uri="{BB962C8B-B14F-4D97-AF65-F5344CB8AC3E}">
        <p14:creationId xmlns:p14="http://schemas.microsoft.com/office/powerpoint/2010/main" val="767402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36"/>
          <p:cNvGrpSpPr/>
          <p:nvPr/>
        </p:nvGrpSpPr>
        <p:grpSpPr>
          <a:xfrm>
            <a:off x="0" y="5"/>
            <a:ext cx="12192000" cy="671879"/>
            <a:chOff x="0" y="0"/>
            <a:chExt cx="12192000" cy="671879"/>
          </a:xfrm>
        </p:grpSpPr>
        <p:sp>
          <p:nvSpPr>
            <p:cNvPr id="6" name="Прямоугольник 5"/>
            <p:cNvSpPr/>
            <p:nvPr/>
          </p:nvSpPr>
          <p:spPr>
            <a:xfrm>
              <a:off x="0" y="0"/>
              <a:ext cx="12192000" cy="360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dirty="0"/>
            </a:p>
          </p:txBody>
        </p:sp>
        <p:sp>
          <p:nvSpPr>
            <p:cNvPr id="21" name="Прямоугольник 20"/>
            <p:cNvSpPr/>
            <p:nvPr/>
          </p:nvSpPr>
          <p:spPr>
            <a:xfrm>
              <a:off x="0" y="355600"/>
              <a:ext cx="12192000" cy="108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dirty="0"/>
            </a:p>
          </p:txBody>
        </p:sp>
        <p:sp>
          <p:nvSpPr>
            <p:cNvPr id="22" name="Прямоугольник 21"/>
            <p:cNvSpPr/>
            <p:nvPr/>
          </p:nvSpPr>
          <p:spPr>
            <a:xfrm>
              <a:off x="5765800" y="457200"/>
              <a:ext cx="6426200" cy="108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dirty="0"/>
            </a:p>
          </p:txBody>
        </p:sp>
        <p:sp>
          <p:nvSpPr>
            <p:cNvPr id="23" name="Прямоугольник 22"/>
            <p:cNvSpPr/>
            <p:nvPr/>
          </p:nvSpPr>
          <p:spPr>
            <a:xfrm>
              <a:off x="6792000" y="563879"/>
              <a:ext cx="5400000" cy="108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dirty="0"/>
            </a:p>
          </p:txBody>
        </p:sp>
      </p:grpSp>
      <p:sp>
        <p:nvSpPr>
          <p:cNvPr id="14" name="Номер слайда 13"/>
          <p:cNvSpPr>
            <a:spLocks noGrp="1"/>
          </p:cNvSpPr>
          <p:nvPr>
            <p:ph type="sldNum" sz="quarter" idx="12"/>
          </p:nvPr>
        </p:nvSpPr>
        <p:spPr>
          <a:xfrm>
            <a:off x="10638972" y="-43130"/>
            <a:ext cx="1146629" cy="406400"/>
          </a:xfrm>
        </p:spPr>
        <p:txBody>
          <a:bodyPr/>
          <a:lstStyle/>
          <a:p>
            <a:fld id="{0F43F4AF-7D06-4FEB-900F-7B33DEC9A355}" type="slidenum">
              <a:rPr lang="ru-RU" sz="2800" b="1" smtClean="0">
                <a:solidFill>
                  <a:srgbClr val="FF0000"/>
                </a:solidFill>
              </a:rPr>
              <a:pPr/>
              <a:t>13</a:t>
            </a:fld>
            <a:endParaRPr lang="ru-RU" sz="2800" b="1" dirty="0">
              <a:solidFill>
                <a:srgbClr val="FF0000"/>
              </a:solidFill>
            </a:endParaRPr>
          </a:p>
        </p:txBody>
      </p:sp>
      <p:sp>
        <p:nvSpPr>
          <p:cNvPr id="52" name="TextBox 51"/>
          <p:cNvSpPr txBox="1"/>
          <p:nvPr/>
        </p:nvSpPr>
        <p:spPr>
          <a:xfrm>
            <a:off x="774000" y="939801"/>
            <a:ext cx="11088915" cy="5632295"/>
          </a:xfrm>
          <a:prstGeom prst="rect">
            <a:avLst/>
          </a:prstGeom>
          <a:noFill/>
        </p:spPr>
        <p:txBody>
          <a:bodyPr wrap="square" lIns="91428" tIns="45712" rIns="91428" bIns="45712" rtlCol="0">
            <a:spAutoFit/>
          </a:bodyPr>
          <a:lstStyle/>
          <a:p>
            <a:pPr algn="ctr"/>
            <a:r>
              <a:rPr lang="ru-RU" sz="2400" b="1" dirty="0">
                <a:solidFill>
                  <a:srgbClr val="7030A0"/>
                </a:solidFill>
              </a:rPr>
              <a:t>Методические рекомендации по проведению в федеральных государственных органах, органах государственной власти субъектов Российской Федерации, органах местного самоуправления, государственных внебюджетных фондах и иных организациях, осуществляющих закупки в соответствии с Федеральным законом от 5 апреля 2013 г. № 44-ФЗ «О контрактной системе в сфере закупок товаров, работ, услуг для обеспечения государственных и муниципальных нужд» и Федеральным законом от 18 июля 2011 г. № 223-ФЗ «О закупках товаров, работ, услуг отдельными видами юридических лиц», работы, направленной на выявление личной заинтересованности государственных и муниципальных служащих, работников при осуществлении таких закупок, которая приводит или может привести к конфликту интересов</a:t>
            </a:r>
          </a:p>
          <a:p>
            <a:pPr algn="ctr"/>
            <a:r>
              <a:rPr lang="ru-RU" sz="2400" b="1" dirty="0">
                <a:solidFill>
                  <a:srgbClr val="7030A0"/>
                </a:solidFill>
              </a:rPr>
              <a:t>(утв. Минтрудом России 19.05.2020)</a:t>
            </a:r>
          </a:p>
          <a:p>
            <a:pPr algn="ctr"/>
            <a:endParaRPr lang="ru-RU" sz="2400" dirty="0"/>
          </a:p>
          <a:p>
            <a:pPr algn="ctr"/>
            <a:r>
              <a:rPr lang="ru-RU" sz="2400" dirty="0"/>
              <a:t>(далее – Методические рекомендации № 2)</a:t>
            </a:r>
          </a:p>
          <a:p>
            <a:pPr algn="ctr"/>
            <a:endParaRPr lang="ru-RU" sz="2400" b="1" dirty="0">
              <a:solidFill>
                <a:srgbClr val="7030A0"/>
              </a:solidFill>
            </a:endParaRPr>
          </a:p>
        </p:txBody>
      </p:sp>
    </p:spTree>
    <p:extLst>
      <p:ext uri="{BB962C8B-B14F-4D97-AF65-F5344CB8AC3E}">
        <p14:creationId xmlns:p14="http://schemas.microsoft.com/office/powerpoint/2010/main" val="767402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Группа 29"/>
          <p:cNvGrpSpPr/>
          <p:nvPr/>
        </p:nvGrpSpPr>
        <p:grpSpPr>
          <a:xfrm>
            <a:off x="0" y="0"/>
            <a:ext cx="12192000" cy="671879"/>
            <a:chOff x="0" y="0"/>
            <a:chExt cx="12192000" cy="671879"/>
          </a:xfrm>
        </p:grpSpPr>
        <p:sp>
          <p:nvSpPr>
            <p:cNvPr id="31" name="Прямоугольник 30"/>
            <p:cNvSpPr/>
            <p:nvPr/>
          </p:nvSpPr>
          <p:spPr>
            <a:xfrm>
              <a:off x="0" y="0"/>
              <a:ext cx="12192000" cy="3600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dirty="0"/>
            </a:p>
          </p:txBody>
        </p:sp>
        <p:sp>
          <p:nvSpPr>
            <p:cNvPr id="32" name="Прямоугольник 31"/>
            <p:cNvSpPr/>
            <p:nvPr/>
          </p:nvSpPr>
          <p:spPr>
            <a:xfrm>
              <a:off x="0" y="355600"/>
              <a:ext cx="12192000" cy="1080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dirty="0"/>
            </a:p>
          </p:txBody>
        </p:sp>
        <p:sp>
          <p:nvSpPr>
            <p:cNvPr id="33" name="Прямоугольник 32"/>
            <p:cNvSpPr/>
            <p:nvPr/>
          </p:nvSpPr>
          <p:spPr>
            <a:xfrm>
              <a:off x="5765800" y="457200"/>
              <a:ext cx="6426200" cy="1080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dirty="0"/>
            </a:p>
          </p:txBody>
        </p:sp>
        <p:sp>
          <p:nvSpPr>
            <p:cNvPr id="34" name="Прямоугольник 33"/>
            <p:cNvSpPr/>
            <p:nvPr/>
          </p:nvSpPr>
          <p:spPr>
            <a:xfrm>
              <a:off x="6792000" y="563879"/>
              <a:ext cx="5400000" cy="1080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dirty="0"/>
            </a:p>
          </p:txBody>
        </p:sp>
      </p:grpSp>
      <p:sp>
        <p:nvSpPr>
          <p:cNvPr id="14" name="Номер слайда 13"/>
          <p:cNvSpPr>
            <a:spLocks noGrp="1"/>
          </p:cNvSpPr>
          <p:nvPr>
            <p:ph type="sldNum" sz="quarter" idx="12"/>
          </p:nvPr>
        </p:nvSpPr>
        <p:spPr>
          <a:xfrm>
            <a:off x="10972801" y="0"/>
            <a:ext cx="812800" cy="342900"/>
          </a:xfrm>
        </p:spPr>
        <p:txBody>
          <a:bodyPr/>
          <a:lstStyle/>
          <a:p>
            <a:fld id="{0F43F4AF-7D06-4FEB-900F-7B33DEC9A355}" type="slidenum">
              <a:rPr lang="ru-RU" sz="2800" b="1" smtClean="0">
                <a:solidFill>
                  <a:srgbClr val="FF0000"/>
                </a:solidFill>
              </a:rPr>
              <a:pPr/>
              <a:t>14</a:t>
            </a:fld>
            <a:endParaRPr lang="ru-RU" sz="2800" b="1" dirty="0">
              <a:solidFill>
                <a:srgbClr val="FF0000"/>
              </a:solidFill>
            </a:endParaRPr>
          </a:p>
        </p:txBody>
      </p:sp>
      <p:sp>
        <p:nvSpPr>
          <p:cNvPr id="26" name="TextBox 25"/>
          <p:cNvSpPr txBox="1"/>
          <p:nvPr/>
        </p:nvSpPr>
        <p:spPr>
          <a:xfrm>
            <a:off x="870858" y="791734"/>
            <a:ext cx="11088914" cy="461665"/>
          </a:xfrm>
          <a:prstGeom prst="rect">
            <a:avLst/>
          </a:prstGeom>
          <a:noFill/>
        </p:spPr>
        <p:txBody>
          <a:bodyPr wrap="square" rtlCol="0">
            <a:spAutoFit/>
          </a:bodyPr>
          <a:lstStyle/>
          <a:p>
            <a:pPr algn="ctr"/>
            <a:r>
              <a:rPr lang="ru-RU" sz="2400" b="1" dirty="0">
                <a:solidFill>
                  <a:srgbClr val="C00000"/>
                </a:solidFill>
              </a:rPr>
              <a:t>Мероприятия, предусмотренные Методическими рекомендациями:</a:t>
            </a:r>
          </a:p>
        </p:txBody>
      </p:sp>
      <p:sp>
        <p:nvSpPr>
          <p:cNvPr id="38" name="Прямоугольник 37"/>
          <p:cNvSpPr/>
          <p:nvPr/>
        </p:nvSpPr>
        <p:spPr>
          <a:xfrm>
            <a:off x="1782992" y="3474347"/>
            <a:ext cx="10116819" cy="798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a:solidFill>
                  <a:schemeClr val="accent5"/>
                </a:solidFill>
              </a:rPr>
              <a:t>Анализ имеющейся в распоряжении учреждения информации, способствующей выявлению личной заинтересованности</a:t>
            </a:r>
          </a:p>
        </p:txBody>
      </p:sp>
      <p:sp>
        <p:nvSpPr>
          <p:cNvPr id="40" name="Прямоугольник 39"/>
          <p:cNvSpPr/>
          <p:nvPr/>
        </p:nvSpPr>
        <p:spPr>
          <a:xfrm>
            <a:off x="1770294" y="2608272"/>
            <a:ext cx="10154919" cy="5493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dirty="0"/>
              <a:t>организация добровольного ежегодного представления работниками, участвующими в </a:t>
            </a:r>
            <a:r>
              <a:rPr lang="ru-RU" b="1" dirty="0">
                <a:solidFill>
                  <a:srgbClr val="0070C0"/>
                </a:solidFill>
              </a:rPr>
              <a:t>Организация добровольного ежегодного представления работниками, участвующими в осуществлении закупок, декларации о возможной личной заинтересованности (форма декларации содержится в Методических рекомендациях № 2)</a:t>
            </a:r>
            <a:r>
              <a:rPr lang="ru-RU" dirty="0"/>
              <a:t>и о</a:t>
            </a:r>
            <a:endParaRPr lang="ru-RU" b="1" dirty="0">
              <a:solidFill>
                <a:schemeClr val="accent5"/>
              </a:solidFill>
            </a:endParaRPr>
          </a:p>
        </p:txBody>
      </p:sp>
      <p:sp>
        <p:nvSpPr>
          <p:cNvPr id="41" name="Прямоугольник 40"/>
          <p:cNvSpPr/>
          <p:nvPr/>
        </p:nvSpPr>
        <p:spPr>
          <a:xfrm>
            <a:off x="1782993" y="4367306"/>
            <a:ext cx="10116818" cy="798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b="1" dirty="0">
                <a:solidFill>
                  <a:srgbClr val="0070C0"/>
                </a:solidFill>
              </a:rPr>
              <a:t>Формирование</a:t>
            </a:r>
            <a:r>
              <a:rPr lang="ru-RU" b="1" dirty="0">
                <a:solidFill>
                  <a:schemeClr val="accent5"/>
                </a:solidFill>
              </a:rPr>
              <a:t> профиля работника, участвующего в закупочной деятельности, и профиля участника закупок (</a:t>
            </a:r>
            <a:r>
              <a:rPr lang="en-US" b="1" dirty="0">
                <a:solidFill>
                  <a:schemeClr val="accent5"/>
                </a:solidFill>
              </a:rPr>
              <a:t>https://www.kirovreg.ru/power/korrup/Metod_institutions.php</a:t>
            </a:r>
            <a:r>
              <a:rPr lang="ru-RU" b="1" dirty="0">
                <a:solidFill>
                  <a:schemeClr val="accent5"/>
                </a:solidFill>
              </a:rPr>
              <a:t>)</a:t>
            </a:r>
          </a:p>
        </p:txBody>
      </p:sp>
      <p:cxnSp>
        <p:nvCxnSpPr>
          <p:cNvPr id="44" name="Прямая соединительная линия 43"/>
          <p:cNvCxnSpPr/>
          <p:nvPr/>
        </p:nvCxnSpPr>
        <p:spPr>
          <a:xfrm>
            <a:off x="420600" y="3516680"/>
            <a:ext cx="11530013"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45" name="Прямая соединительная линия 44"/>
          <p:cNvCxnSpPr/>
          <p:nvPr/>
        </p:nvCxnSpPr>
        <p:spPr>
          <a:xfrm>
            <a:off x="306299" y="4278892"/>
            <a:ext cx="11530013"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46" name="Прямая соединительная линия 45"/>
          <p:cNvCxnSpPr/>
          <p:nvPr/>
        </p:nvCxnSpPr>
        <p:spPr>
          <a:xfrm>
            <a:off x="293600" y="5310541"/>
            <a:ext cx="11530013"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77070" y="2522881"/>
            <a:ext cx="1143000" cy="923330"/>
          </a:xfrm>
          <a:prstGeom prst="rect">
            <a:avLst/>
          </a:prstGeom>
          <a:noFill/>
        </p:spPr>
        <p:txBody>
          <a:bodyPr wrap="square" rtlCol="0">
            <a:spAutoFit/>
          </a:bodyPr>
          <a:lstStyle/>
          <a:p>
            <a:r>
              <a:rPr lang="ru-RU" sz="5400" dirty="0">
                <a:solidFill>
                  <a:srgbClr val="C00000"/>
                </a:solidFill>
                <a:latin typeface="Arial Black" panose="020B0A04020102020204" pitchFamily="34" charset="0"/>
                <a:cs typeface="Aharoni" panose="02010803020104030203" pitchFamily="2" charset="-79"/>
              </a:rPr>
              <a:t>2.</a:t>
            </a:r>
          </a:p>
        </p:txBody>
      </p:sp>
      <p:sp>
        <p:nvSpPr>
          <p:cNvPr id="49" name="TextBox 48"/>
          <p:cNvSpPr txBox="1"/>
          <p:nvPr/>
        </p:nvSpPr>
        <p:spPr>
          <a:xfrm>
            <a:off x="451670" y="3451721"/>
            <a:ext cx="1143000" cy="923330"/>
          </a:xfrm>
          <a:prstGeom prst="rect">
            <a:avLst/>
          </a:prstGeom>
          <a:noFill/>
        </p:spPr>
        <p:txBody>
          <a:bodyPr wrap="square" rtlCol="0">
            <a:spAutoFit/>
          </a:bodyPr>
          <a:lstStyle/>
          <a:p>
            <a:r>
              <a:rPr lang="ru-RU" sz="5400" dirty="0">
                <a:solidFill>
                  <a:srgbClr val="C00000"/>
                </a:solidFill>
                <a:latin typeface="Arial Black" panose="020B0A04020102020204" pitchFamily="34" charset="0"/>
                <a:cs typeface="Aharoni" panose="02010803020104030203" pitchFamily="2" charset="-79"/>
              </a:rPr>
              <a:t>3.</a:t>
            </a:r>
          </a:p>
        </p:txBody>
      </p:sp>
      <p:sp>
        <p:nvSpPr>
          <p:cNvPr id="50" name="TextBox 49"/>
          <p:cNvSpPr txBox="1"/>
          <p:nvPr/>
        </p:nvSpPr>
        <p:spPr>
          <a:xfrm>
            <a:off x="451670" y="4252088"/>
            <a:ext cx="1143000" cy="923330"/>
          </a:xfrm>
          <a:prstGeom prst="rect">
            <a:avLst/>
          </a:prstGeom>
          <a:noFill/>
        </p:spPr>
        <p:txBody>
          <a:bodyPr wrap="square" rtlCol="0">
            <a:spAutoFit/>
          </a:bodyPr>
          <a:lstStyle/>
          <a:p>
            <a:r>
              <a:rPr lang="ru-RU" sz="5400" dirty="0">
                <a:solidFill>
                  <a:srgbClr val="C00000"/>
                </a:solidFill>
                <a:latin typeface="Arial Black" panose="020B0A04020102020204" pitchFamily="34" charset="0"/>
                <a:cs typeface="Aharoni" panose="02010803020104030203" pitchFamily="2" charset="-79"/>
              </a:rPr>
              <a:t>4.</a:t>
            </a:r>
          </a:p>
        </p:txBody>
      </p:sp>
      <p:sp>
        <p:nvSpPr>
          <p:cNvPr id="23" name="Прямоугольник 22">
            <a:extLst>
              <a:ext uri="{FF2B5EF4-FFF2-40B4-BE49-F238E27FC236}">
                <a16:creationId xmlns:a16="http://schemas.microsoft.com/office/drawing/2014/main" id="{43F7F114-DAA9-433B-BA0E-74CBA7D94709}"/>
              </a:ext>
            </a:extLst>
          </p:cNvPr>
          <p:cNvSpPr/>
          <p:nvPr/>
        </p:nvSpPr>
        <p:spPr>
          <a:xfrm>
            <a:off x="1782994" y="1633156"/>
            <a:ext cx="10154919" cy="5493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b="1" dirty="0">
                <a:solidFill>
                  <a:srgbClr val="0070C0"/>
                </a:solidFill>
              </a:rPr>
              <a:t>Проведение консультативно-методических совещаний, направленных на информирование работников, участвующих в осуществлении закупок, о положениях законодательства Российской Федерации о противодействии коррупции, в том числе с ежегодной добровольной оценкой знаний</a:t>
            </a:r>
          </a:p>
        </p:txBody>
      </p:sp>
      <p:cxnSp>
        <p:nvCxnSpPr>
          <p:cNvPr id="24" name="Прямая соединительная линия 23">
            <a:extLst>
              <a:ext uri="{FF2B5EF4-FFF2-40B4-BE49-F238E27FC236}">
                <a16:creationId xmlns:a16="http://schemas.microsoft.com/office/drawing/2014/main" id="{E01232F9-47A3-4822-B011-CB54723B5C18}"/>
              </a:ext>
            </a:extLst>
          </p:cNvPr>
          <p:cNvCxnSpPr/>
          <p:nvPr/>
        </p:nvCxnSpPr>
        <p:spPr>
          <a:xfrm>
            <a:off x="395200" y="2567340"/>
            <a:ext cx="11530013"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0DC83BC-9CCD-49B2-901D-09ECE185C809}"/>
              </a:ext>
            </a:extLst>
          </p:cNvPr>
          <p:cNvSpPr txBox="1"/>
          <p:nvPr/>
        </p:nvSpPr>
        <p:spPr>
          <a:xfrm>
            <a:off x="451670" y="1382666"/>
            <a:ext cx="1143000" cy="923330"/>
          </a:xfrm>
          <a:prstGeom prst="rect">
            <a:avLst/>
          </a:prstGeom>
          <a:noFill/>
        </p:spPr>
        <p:txBody>
          <a:bodyPr wrap="square" rtlCol="0">
            <a:spAutoFit/>
          </a:bodyPr>
          <a:lstStyle/>
          <a:p>
            <a:r>
              <a:rPr lang="ru-RU" sz="5400" dirty="0">
                <a:solidFill>
                  <a:srgbClr val="C00000"/>
                </a:solidFill>
                <a:latin typeface="Arial Black" panose="020B0A04020102020204" pitchFamily="34" charset="0"/>
                <a:cs typeface="Aharoni" panose="02010803020104030203" pitchFamily="2" charset="-79"/>
              </a:rPr>
              <a:t>1.</a:t>
            </a:r>
          </a:p>
        </p:txBody>
      </p:sp>
      <p:sp>
        <p:nvSpPr>
          <p:cNvPr id="27" name="TextBox 26"/>
          <p:cNvSpPr txBox="1"/>
          <p:nvPr/>
        </p:nvSpPr>
        <p:spPr>
          <a:xfrm>
            <a:off x="489770" y="5306188"/>
            <a:ext cx="1143000" cy="923330"/>
          </a:xfrm>
          <a:prstGeom prst="rect">
            <a:avLst/>
          </a:prstGeom>
          <a:noFill/>
        </p:spPr>
        <p:txBody>
          <a:bodyPr wrap="square" rtlCol="0">
            <a:spAutoFit/>
          </a:bodyPr>
          <a:lstStyle/>
          <a:p>
            <a:r>
              <a:rPr lang="ru-RU" sz="5400" dirty="0">
                <a:solidFill>
                  <a:srgbClr val="C00000"/>
                </a:solidFill>
                <a:latin typeface="Arial Black" panose="020B0A04020102020204" pitchFamily="34" charset="0"/>
                <a:cs typeface="Aharoni" panose="02010803020104030203" pitchFamily="2" charset="-79"/>
              </a:rPr>
              <a:t>5.</a:t>
            </a:r>
          </a:p>
        </p:txBody>
      </p:sp>
      <p:sp>
        <p:nvSpPr>
          <p:cNvPr id="28" name="Прямоугольник 27"/>
          <p:cNvSpPr/>
          <p:nvPr/>
        </p:nvSpPr>
        <p:spPr>
          <a:xfrm>
            <a:off x="1808393" y="5662706"/>
            <a:ext cx="10116818" cy="798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b="1" dirty="0">
                <a:solidFill>
                  <a:srgbClr val="0070C0"/>
                </a:solidFill>
              </a:rPr>
              <a:t>Утверждение реестра (карты) коррупционных рисков, возникающих при осуществлении закупок, и плана (реестра) мер, направленных на минимизацию коррупционных рисков, возникающих при осуществлении закупок (формы документов содержатся в Методических рекомендациях № 1)</a:t>
            </a:r>
          </a:p>
          <a:p>
            <a:pPr algn="just"/>
            <a:endParaRPr lang="ru-RU" b="1" dirty="0">
              <a:solidFill>
                <a:srgbClr val="0070C0"/>
              </a:solidFill>
            </a:endParaRPr>
          </a:p>
        </p:txBody>
      </p:sp>
    </p:spTree>
    <p:extLst>
      <p:ext uri="{BB962C8B-B14F-4D97-AF65-F5344CB8AC3E}">
        <p14:creationId xmlns:p14="http://schemas.microsoft.com/office/powerpoint/2010/main" val="160111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Группа 29"/>
          <p:cNvGrpSpPr/>
          <p:nvPr/>
        </p:nvGrpSpPr>
        <p:grpSpPr>
          <a:xfrm>
            <a:off x="0" y="0"/>
            <a:ext cx="12192000" cy="671879"/>
            <a:chOff x="0" y="0"/>
            <a:chExt cx="12192000" cy="671879"/>
          </a:xfrm>
        </p:grpSpPr>
        <p:sp>
          <p:nvSpPr>
            <p:cNvPr id="31" name="Прямоугольник 30"/>
            <p:cNvSpPr/>
            <p:nvPr/>
          </p:nvSpPr>
          <p:spPr>
            <a:xfrm>
              <a:off x="0" y="0"/>
              <a:ext cx="12192000" cy="3600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dirty="0"/>
            </a:p>
          </p:txBody>
        </p:sp>
        <p:sp>
          <p:nvSpPr>
            <p:cNvPr id="32" name="Прямоугольник 31"/>
            <p:cNvSpPr/>
            <p:nvPr/>
          </p:nvSpPr>
          <p:spPr>
            <a:xfrm>
              <a:off x="0" y="355600"/>
              <a:ext cx="12192000" cy="1080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dirty="0"/>
            </a:p>
          </p:txBody>
        </p:sp>
        <p:sp>
          <p:nvSpPr>
            <p:cNvPr id="33" name="Прямоугольник 32"/>
            <p:cNvSpPr/>
            <p:nvPr/>
          </p:nvSpPr>
          <p:spPr>
            <a:xfrm>
              <a:off x="5765800" y="457200"/>
              <a:ext cx="6426200" cy="1080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dirty="0"/>
            </a:p>
          </p:txBody>
        </p:sp>
        <p:sp>
          <p:nvSpPr>
            <p:cNvPr id="34" name="Прямоугольник 33"/>
            <p:cNvSpPr/>
            <p:nvPr/>
          </p:nvSpPr>
          <p:spPr>
            <a:xfrm>
              <a:off x="6792000" y="563879"/>
              <a:ext cx="5400000" cy="1080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dirty="0"/>
            </a:p>
          </p:txBody>
        </p:sp>
      </p:grpSp>
      <p:sp>
        <p:nvSpPr>
          <p:cNvPr id="14" name="Номер слайда 13"/>
          <p:cNvSpPr>
            <a:spLocks noGrp="1"/>
          </p:cNvSpPr>
          <p:nvPr>
            <p:ph type="sldNum" sz="quarter" idx="12"/>
          </p:nvPr>
        </p:nvSpPr>
        <p:spPr>
          <a:xfrm>
            <a:off x="10972801" y="0"/>
            <a:ext cx="812800" cy="342900"/>
          </a:xfrm>
        </p:spPr>
        <p:txBody>
          <a:bodyPr/>
          <a:lstStyle/>
          <a:p>
            <a:fld id="{0F43F4AF-7D06-4FEB-900F-7B33DEC9A355}" type="slidenum">
              <a:rPr lang="ru-RU" sz="2800" b="1" smtClean="0">
                <a:solidFill>
                  <a:srgbClr val="FF0000"/>
                </a:solidFill>
              </a:rPr>
              <a:pPr/>
              <a:t>15</a:t>
            </a:fld>
            <a:endParaRPr lang="ru-RU" sz="2800" b="1" dirty="0">
              <a:solidFill>
                <a:srgbClr val="FF0000"/>
              </a:solidFill>
            </a:endParaRPr>
          </a:p>
        </p:txBody>
      </p:sp>
      <p:sp>
        <p:nvSpPr>
          <p:cNvPr id="26" name="TextBox 25"/>
          <p:cNvSpPr txBox="1"/>
          <p:nvPr/>
        </p:nvSpPr>
        <p:spPr>
          <a:xfrm>
            <a:off x="870858" y="791734"/>
            <a:ext cx="11088914" cy="461665"/>
          </a:xfrm>
          <a:prstGeom prst="rect">
            <a:avLst/>
          </a:prstGeom>
          <a:noFill/>
        </p:spPr>
        <p:txBody>
          <a:bodyPr wrap="square" rtlCol="0">
            <a:spAutoFit/>
          </a:bodyPr>
          <a:lstStyle/>
          <a:p>
            <a:pPr algn="ctr"/>
            <a:r>
              <a:rPr lang="ru-RU" sz="2400" b="1" dirty="0">
                <a:solidFill>
                  <a:srgbClr val="C00000"/>
                </a:solidFill>
              </a:rPr>
              <a:t>План мероприятий по противодействию коррупции и отчет о его выполнении</a:t>
            </a:r>
          </a:p>
        </p:txBody>
      </p:sp>
      <p:sp>
        <p:nvSpPr>
          <p:cNvPr id="11" name="Прямоугольник 10">
            <a:extLst>
              <a:ext uri="{FF2B5EF4-FFF2-40B4-BE49-F238E27FC236}">
                <a16:creationId xmlns:a16="http://schemas.microsoft.com/office/drawing/2014/main" id="{09F6AD2C-64AA-4932-9465-C76D422C964F}"/>
              </a:ext>
            </a:extLst>
          </p:cNvPr>
          <p:cNvSpPr/>
          <p:nvPr/>
        </p:nvSpPr>
        <p:spPr>
          <a:xfrm>
            <a:off x="365782" y="1566196"/>
            <a:ext cx="11448141" cy="1151603"/>
          </a:xfrm>
          <a:prstGeom prst="rect">
            <a:avLst/>
          </a:prstGeom>
          <a:no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a:solidFill>
                <a:srgbClr val="0070C0"/>
              </a:solidFill>
              <a:cs typeface="Times New Roman" pitchFamily="18" charset="0"/>
            </a:endParaRPr>
          </a:p>
        </p:txBody>
      </p:sp>
      <p:sp>
        <p:nvSpPr>
          <p:cNvPr id="13" name="Прямоугольник 12">
            <a:extLst>
              <a:ext uri="{FF2B5EF4-FFF2-40B4-BE49-F238E27FC236}">
                <a16:creationId xmlns:a16="http://schemas.microsoft.com/office/drawing/2014/main" id="{3D4A6927-D22F-4BCF-984E-0113AF1AAF52}"/>
              </a:ext>
            </a:extLst>
          </p:cNvPr>
          <p:cNvSpPr/>
          <p:nvPr/>
        </p:nvSpPr>
        <p:spPr>
          <a:xfrm>
            <a:off x="324759" y="2990851"/>
            <a:ext cx="11448141" cy="1263126"/>
          </a:xfrm>
          <a:prstGeom prst="rect">
            <a:avLst/>
          </a:prstGeom>
          <a:no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accent1">
                    <a:lumMod val="75000"/>
                  </a:schemeClr>
                </a:solidFill>
                <a:cs typeface="Times New Roman" pitchFamily="18" charset="0"/>
              </a:rPr>
              <a:t>Отчет составляется не реже 1 раза в полугодие (за 1 полугодие и годовой) и</a:t>
            </a:r>
            <a:r>
              <a:rPr lang="ru-RU" sz="2400" b="1" dirty="0">
                <a:solidFill>
                  <a:srgbClr val="0070C0"/>
                </a:solidFill>
              </a:rPr>
              <a:t> представляется руководителю учреждения (при необходимости по результатам рассмотрения могут быть даны конкретные поручения)</a:t>
            </a:r>
            <a:endParaRPr lang="ru-RU" sz="2400" b="1" dirty="0">
              <a:solidFill>
                <a:srgbClr val="0070C0"/>
              </a:solidFill>
              <a:cs typeface="Times New Roman" pitchFamily="18" charset="0"/>
            </a:endParaRPr>
          </a:p>
        </p:txBody>
      </p:sp>
      <p:sp>
        <p:nvSpPr>
          <p:cNvPr id="15" name="Прямоугольник 14">
            <a:extLst>
              <a:ext uri="{FF2B5EF4-FFF2-40B4-BE49-F238E27FC236}">
                <a16:creationId xmlns:a16="http://schemas.microsoft.com/office/drawing/2014/main" id="{46AD0E57-26F6-4FAD-99C0-3C2E8E6BCD94}"/>
              </a:ext>
            </a:extLst>
          </p:cNvPr>
          <p:cNvSpPr/>
          <p:nvPr/>
        </p:nvSpPr>
        <p:spPr>
          <a:xfrm>
            <a:off x="365782" y="4580603"/>
            <a:ext cx="11448141" cy="1008000"/>
          </a:xfrm>
          <a:prstGeom prst="rect">
            <a:avLst/>
          </a:prstGeom>
          <a:no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accent5"/>
                </a:solidFill>
              </a:rPr>
              <a:t>Мероприятия, указанные в </a:t>
            </a:r>
            <a:r>
              <a:rPr lang="ru-RU" sz="2400" b="1" dirty="0">
                <a:solidFill>
                  <a:srgbClr val="0070C0"/>
                </a:solidFill>
              </a:rPr>
              <a:t>отчете</a:t>
            </a:r>
            <a:r>
              <a:rPr lang="ru-RU" sz="2400" b="1" dirty="0">
                <a:solidFill>
                  <a:schemeClr val="accent5"/>
                </a:solidFill>
              </a:rPr>
              <a:t>, должны соответствовать Плану мероприятий </a:t>
            </a:r>
          </a:p>
          <a:p>
            <a:pPr algn="ctr"/>
            <a:r>
              <a:rPr lang="ru-RU" sz="2400" b="1" dirty="0">
                <a:solidFill>
                  <a:schemeClr val="accent5"/>
                </a:solidFill>
              </a:rPr>
              <a:t>по противодействию коррупции</a:t>
            </a:r>
            <a:endParaRPr lang="ru-RU" sz="2400" dirty="0">
              <a:cs typeface="Times New Roman" pitchFamily="18" charset="0"/>
            </a:endParaRPr>
          </a:p>
        </p:txBody>
      </p:sp>
      <p:sp>
        <p:nvSpPr>
          <p:cNvPr id="17" name="Прямоугольник 16"/>
          <p:cNvSpPr/>
          <p:nvPr/>
        </p:nvSpPr>
        <p:spPr>
          <a:xfrm>
            <a:off x="355600" y="1549400"/>
            <a:ext cx="11468100" cy="1508105"/>
          </a:xfrm>
          <a:prstGeom prst="rect">
            <a:avLst/>
          </a:prstGeom>
        </p:spPr>
        <p:txBody>
          <a:bodyPr wrap="square">
            <a:spAutoFit/>
          </a:bodyPr>
          <a:lstStyle/>
          <a:p>
            <a:pPr algn="ctr"/>
            <a:r>
              <a:rPr lang="ru-RU" sz="2400" b="1" dirty="0">
                <a:solidFill>
                  <a:schemeClr val="accent1">
                    <a:lumMod val="75000"/>
                  </a:schemeClr>
                </a:solidFill>
                <a:cs typeface="Times New Roman" pitchFamily="18" charset="0"/>
              </a:rPr>
              <a:t>План мероприятий по противодействию коррупции утверждается приказом (распоряжением) учреждения на год или период (2 – 3 года) в соответствии</a:t>
            </a:r>
          </a:p>
          <a:p>
            <a:pPr algn="ctr"/>
            <a:r>
              <a:rPr lang="ru-RU" sz="2400" b="1" dirty="0">
                <a:solidFill>
                  <a:schemeClr val="accent1">
                    <a:lumMod val="75000"/>
                  </a:schemeClr>
                </a:solidFill>
                <a:cs typeface="Times New Roman" pitchFamily="18" charset="0"/>
              </a:rPr>
              <a:t>с модельным актом</a:t>
            </a:r>
          </a:p>
          <a:p>
            <a:pPr algn="ctr"/>
            <a:endParaRPr lang="ru-RU" sz="2000" b="1" dirty="0">
              <a:cs typeface="Times New Roman" pitchFamily="18" charset="0"/>
            </a:endParaRPr>
          </a:p>
        </p:txBody>
      </p:sp>
    </p:spTree>
    <p:extLst>
      <p:ext uri="{BB962C8B-B14F-4D97-AF65-F5344CB8AC3E}">
        <p14:creationId xmlns:p14="http://schemas.microsoft.com/office/powerpoint/2010/main" val="2922106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5"/>
          <p:cNvGrpSpPr/>
          <p:nvPr/>
        </p:nvGrpSpPr>
        <p:grpSpPr>
          <a:xfrm>
            <a:off x="0" y="0"/>
            <a:ext cx="12192000" cy="671879"/>
            <a:chOff x="0" y="0"/>
            <a:chExt cx="12192000" cy="671879"/>
          </a:xfrm>
        </p:grpSpPr>
        <p:sp>
          <p:nvSpPr>
            <p:cNvPr id="17" name="Прямоугольник 16"/>
            <p:cNvSpPr/>
            <p:nvPr/>
          </p:nvSpPr>
          <p:spPr>
            <a:xfrm>
              <a:off x="0" y="0"/>
              <a:ext cx="12192000" cy="3600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dirty="0"/>
            </a:p>
          </p:txBody>
        </p:sp>
        <p:sp>
          <p:nvSpPr>
            <p:cNvPr id="19" name="Прямоугольник 18"/>
            <p:cNvSpPr/>
            <p:nvPr/>
          </p:nvSpPr>
          <p:spPr>
            <a:xfrm>
              <a:off x="0" y="355600"/>
              <a:ext cx="12192000" cy="1080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dirty="0"/>
            </a:p>
          </p:txBody>
        </p:sp>
        <p:sp>
          <p:nvSpPr>
            <p:cNvPr id="20" name="Прямоугольник 19"/>
            <p:cNvSpPr/>
            <p:nvPr/>
          </p:nvSpPr>
          <p:spPr>
            <a:xfrm>
              <a:off x="5765800" y="457200"/>
              <a:ext cx="6426200" cy="1080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dirty="0"/>
            </a:p>
          </p:txBody>
        </p:sp>
        <p:sp>
          <p:nvSpPr>
            <p:cNvPr id="24" name="Прямоугольник 23"/>
            <p:cNvSpPr/>
            <p:nvPr/>
          </p:nvSpPr>
          <p:spPr>
            <a:xfrm>
              <a:off x="6792000" y="563879"/>
              <a:ext cx="5400000" cy="1080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dirty="0"/>
            </a:p>
          </p:txBody>
        </p:sp>
      </p:grpSp>
      <p:sp>
        <p:nvSpPr>
          <p:cNvPr id="14" name="Номер слайда 13"/>
          <p:cNvSpPr>
            <a:spLocks noGrp="1"/>
          </p:cNvSpPr>
          <p:nvPr>
            <p:ph type="sldNum" sz="quarter" idx="12"/>
          </p:nvPr>
        </p:nvSpPr>
        <p:spPr>
          <a:xfrm>
            <a:off x="11022677" y="0"/>
            <a:ext cx="762924" cy="342900"/>
          </a:xfrm>
        </p:spPr>
        <p:txBody>
          <a:bodyPr/>
          <a:lstStyle/>
          <a:p>
            <a:fld id="{0F43F4AF-7D06-4FEB-900F-7B33DEC9A355}" type="slidenum">
              <a:rPr lang="ru-RU" sz="2800" b="1" smtClean="0">
                <a:solidFill>
                  <a:srgbClr val="FF0000"/>
                </a:solidFill>
              </a:rPr>
              <a:pPr/>
              <a:t>16</a:t>
            </a:fld>
            <a:endParaRPr lang="ru-RU" sz="2800" b="1" dirty="0">
              <a:solidFill>
                <a:srgbClr val="FF0000"/>
              </a:solidFill>
            </a:endParaRPr>
          </a:p>
        </p:txBody>
      </p:sp>
      <p:sp>
        <p:nvSpPr>
          <p:cNvPr id="30" name="TextBox 29">
            <a:extLst>
              <a:ext uri="{FF2B5EF4-FFF2-40B4-BE49-F238E27FC236}">
                <a16:creationId xmlns:a16="http://schemas.microsoft.com/office/drawing/2014/main" id="{2DBBFF6E-FFA2-45EC-84CD-9B5BE6E9565D}"/>
              </a:ext>
            </a:extLst>
          </p:cNvPr>
          <p:cNvSpPr txBox="1"/>
          <p:nvPr/>
        </p:nvSpPr>
        <p:spPr>
          <a:xfrm>
            <a:off x="543641" y="550122"/>
            <a:ext cx="11088915" cy="1200312"/>
          </a:xfrm>
          <a:prstGeom prst="rect">
            <a:avLst/>
          </a:prstGeom>
          <a:noFill/>
        </p:spPr>
        <p:txBody>
          <a:bodyPr wrap="square" lIns="91428" tIns="45712" rIns="91428" bIns="45712" rtlCol="0">
            <a:spAutoFit/>
          </a:bodyPr>
          <a:lstStyle/>
          <a:p>
            <a:pPr algn="ctr"/>
            <a:endParaRPr lang="ru-RU" sz="2400" dirty="0">
              <a:solidFill>
                <a:srgbClr val="C00000"/>
              </a:solidFill>
            </a:endParaRPr>
          </a:p>
          <a:p>
            <a:pPr algn="ctr"/>
            <a:r>
              <a:rPr lang="ru-RU" sz="2400" b="1" dirty="0">
                <a:solidFill>
                  <a:srgbClr val="C00000"/>
                </a:solidFill>
              </a:rPr>
              <a:t>Обязанность учреждения, предусмотренная Федеральным законом </a:t>
            </a:r>
          </a:p>
          <a:p>
            <a:pPr algn="ctr"/>
            <a:r>
              <a:rPr lang="ru-RU" sz="2400" b="1" dirty="0">
                <a:solidFill>
                  <a:srgbClr val="C00000"/>
                </a:solidFill>
              </a:rPr>
              <a:t>от 25.12.2008 № 273-ФЗ «О противодействии коррупции»</a:t>
            </a:r>
          </a:p>
        </p:txBody>
      </p:sp>
      <p:sp>
        <p:nvSpPr>
          <p:cNvPr id="15" name="Прямоугольник 14">
            <a:extLst>
              <a:ext uri="{FF2B5EF4-FFF2-40B4-BE49-F238E27FC236}">
                <a16:creationId xmlns:a16="http://schemas.microsoft.com/office/drawing/2014/main" id="{B491AA52-3A72-466B-96E7-CEFA12881D68}"/>
              </a:ext>
            </a:extLst>
          </p:cNvPr>
          <p:cNvSpPr/>
          <p:nvPr/>
        </p:nvSpPr>
        <p:spPr>
          <a:xfrm>
            <a:off x="3086100" y="3124200"/>
            <a:ext cx="8546456" cy="2641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b="1" dirty="0">
                <a:solidFill>
                  <a:srgbClr val="0070C0"/>
                </a:solidFill>
              </a:rPr>
              <a:t>Работодатель при заключении трудового или гражданско-правового договора на выполнение в течение месяца работ (оказание услуг) стоимостью более 100 тыс. рублей, с гражданином, замещавшим должности государственной или муниципальной службы, перечень которых устанавливается нормативными правовыми актами Российской Федерации, в течение двух лет после его увольнения с государственной или муниципальной службы обязан в десятидневный срок сообщать о заключении такого договора представителю нанимателя (работодателю) государственного или муниципального служащего по последнему месту его службы в порядке, устанавливаемом нормативными правовыми актами Российской Федерации (постановление Правительства РФ от 21.01.2015 № 29 «Об утверждении Правил сообщения работодателем о заключении трудового или гражданско-правового договора на выполнение работ (оказание услуг) с гражданином, замещавшим должности государственной или муниципальной службы, перечень которых устанавливается нормативными правовыми актами Российской Федерации»).</a:t>
            </a:r>
          </a:p>
          <a:p>
            <a:pPr algn="just"/>
            <a:endParaRPr lang="ru-RU" sz="2200" b="1" dirty="0">
              <a:solidFill>
                <a:srgbClr val="0070C0"/>
              </a:solidFill>
              <a:hlinkClick r:id="rId3"/>
            </a:endParaRPr>
          </a:p>
          <a:p>
            <a:endParaRPr lang="ru-RU" dirty="0">
              <a:solidFill>
                <a:schemeClr val="accent5"/>
              </a:solidFill>
            </a:endParaRPr>
          </a:p>
        </p:txBody>
      </p:sp>
      <p:sp>
        <p:nvSpPr>
          <p:cNvPr id="3" name="Пятиугольник 2"/>
          <p:cNvSpPr/>
          <p:nvPr/>
        </p:nvSpPr>
        <p:spPr>
          <a:xfrm>
            <a:off x="543641" y="3271193"/>
            <a:ext cx="2083445" cy="638772"/>
          </a:xfrm>
          <a:prstGeom prst="homePlat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t>Статья 12</a:t>
            </a:r>
          </a:p>
          <a:p>
            <a:pPr algn="ctr"/>
            <a:r>
              <a:rPr lang="ru-RU" b="1" dirty="0"/>
              <a:t>Часть 4</a:t>
            </a:r>
          </a:p>
        </p:txBody>
      </p:sp>
    </p:spTree>
    <p:extLst>
      <p:ext uri="{BB962C8B-B14F-4D97-AF65-F5344CB8AC3E}">
        <p14:creationId xmlns:p14="http://schemas.microsoft.com/office/powerpoint/2010/main" val="239831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36"/>
          <p:cNvGrpSpPr/>
          <p:nvPr/>
        </p:nvGrpSpPr>
        <p:grpSpPr>
          <a:xfrm>
            <a:off x="0" y="5"/>
            <a:ext cx="12192000" cy="671879"/>
            <a:chOff x="0" y="0"/>
            <a:chExt cx="12192000" cy="671879"/>
          </a:xfrm>
        </p:grpSpPr>
        <p:sp>
          <p:nvSpPr>
            <p:cNvPr id="6" name="Прямоугольник 5"/>
            <p:cNvSpPr/>
            <p:nvPr/>
          </p:nvSpPr>
          <p:spPr>
            <a:xfrm>
              <a:off x="0" y="0"/>
              <a:ext cx="12192000" cy="3600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dirty="0"/>
            </a:p>
          </p:txBody>
        </p:sp>
        <p:sp>
          <p:nvSpPr>
            <p:cNvPr id="21" name="Прямоугольник 20"/>
            <p:cNvSpPr/>
            <p:nvPr/>
          </p:nvSpPr>
          <p:spPr>
            <a:xfrm>
              <a:off x="0" y="355600"/>
              <a:ext cx="12192000" cy="1080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dirty="0"/>
            </a:p>
          </p:txBody>
        </p:sp>
        <p:sp>
          <p:nvSpPr>
            <p:cNvPr id="22" name="Прямоугольник 21"/>
            <p:cNvSpPr/>
            <p:nvPr/>
          </p:nvSpPr>
          <p:spPr>
            <a:xfrm>
              <a:off x="5765800" y="457200"/>
              <a:ext cx="6426200" cy="1080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dirty="0"/>
            </a:p>
          </p:txBody>
        </p:sp>
        <p:sp>
          <p:nvSpPr>
            <p:cNvPr id="23" name="Прямоугольник 22"/>
            <p:cNvSpPr/>
            <p:nvPr/>
          </p:nvSpPr>
          <p:spPr>
            <a:xfrm>
              <a:off x="6792000" y="563879"/>
              <a:ext cx="5400000" cy="1080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dirty="0"/>
            </a:p>
          </p:txBody>
        </p:sp>
      </p:grpSp>
      <p:sp>
        <p:nvSpPr>
          <p:cNvPr id="14" name="Номер слайда 13"/>
          <p:cNvSpPr>
            <a:spLocks noGrp="1"/>
          </p:cNvSpPr>
          <p:nvPr>
            <p:ph type="sldNum" sz="quarter" idx="12"/>
          </p:nvPr>
        </p:nvSpPr>
        <p:spPr>
          <a:xfrm>
            <a:off x="10638972" y="-43130"/>
            <a:ext cx="1146629" cy="406400"/>
          </a:xfrm>
        </p:spPr>
        <p:txBody>
          <a:bodyPr/>
          <a:lstStyle/>
          <a:p>
            <a:fld id="{0F43F4AF-7D06-4FEB-900F-7B33DEC9A355}" type="slidenum">
              <a:rPr lang="ru-RU" sz="2800" b="1" smtClean="0">
                <a:solidFill>
                  <a:srgbClr val="FF0000"/>
                </a:solidFill>
              </a:rPr>
              <a:pPr/>
              <a:t>17</a:t>
            </a:fld>
            <a:endParaRPr lang="ru-RU" sz="2800" b="1" dirty="0">
              <a:solidFill>
                <a:srgbClr val="FF0000"/>
              </a:solidFill>
            </a:endParaRPr>
          </a:p>
        </p:txBody>
      </p:sp>
      <p:sp>
        <p:nvSpPr>
          <p:cNvPr id="52" name="TextBox 51"/>
          <p:cNvSpPr txBox="1"/>
          <p:nvPr/>
        </p:nvSpPr>
        <p:spPr>
          <a:xfrm>
            <a:off x="545400" y="784075"/>
            <a:ext cx="11088915" cy="830981"/>
          </a:xfrm>
          <a:prstGeom prst="rect">
            <a:avLst/>
          </a:prstGeom>
          <a:noFill/>
        </p:spPr>
        <p:txBody>
          <a:bodyPr wrap="square" lIns="91428" tIns="45712" rIns="91428" bIns="45712" rtlCol="0">
            <a:spAutoFit/>
          </a:bodyPr>
          <a:lstStyle/>
          <a:p>
            <a:pPr algn="ctr"/>
            <a:r>
              <a:rPr lang="ru-RU" sz="2400" b="1" dirty="0">
                <a:solidFill>
                  <a:srgbClr val="C00000"/>
                </a:solidFill>
              </a:rPr>
              <a:t>Замечания, выявленные управлением профилактики коррупционных и иных правонарушений по результатам проверок учреждений в текущем 2023 году</a:t>
            </a:r>
          </a:p>
        </p:txBody>
      </p:sp>
      <p:sp>
        <p:nvSpPr>
          <p:cNvPr id="3" name="Прямоугольник 2">
            <a:extLst>
              <a:ext uri="{FF2B5EF4-FFF2-40B4-BE49-F238E27FC236}">
                <a16:creationId xmlns:a16="http://schemas.microsoft.com/office/drawing/2014/main" id="{27A9EA3C-BF18-4558-9110-3136F69B6B09}"/>
              </a:ext>
            </a:extLst>
          </p:cNvPr>
          <p:cNvSpPr/>
          <p:nvPr/>
        </p:nvSpPr>
        <p:spPr>
          <a:xfrm>
            <a:off x="1286289" y="1752600"/>
            <a:ext cx="10499312" cy="87753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ru-RU" b="1" dirty="0">
              <a:solidFill>
                <a:srgbClr val="0070C0"/>
              </a:solidFill>
            </a:endParaRPr>
          </a:p>
          <a:p>
            <a:pPr lvl="0" algn="just"/>
            <a:r>
              <a:rPr lang="ru-RU" b="1" dirty="0">
                <a:solidFill>
                  <a:srgbClr val="0070C0"/>
                </a:solidFill>
              </a:rPr>
              <a:t>Понятие «конфликт интересов», закрепленное в Положении об антикоррупционной политике,  не соответствуют понятию, определенному Федеральным законом от 25.12.2008 № 273-ФЗ </a:t>
            </a:r>
            <a:br>
              <a:rPr lang="ru-RU" b="1" dirty="0">
                <a:solidFill>
                  <a:srgbClr val="0070C0"/>
                </a:solidFill>
              </a:rPr>
            </a:br>
            <a:r>
              <a:rPr lang="ru-RU" b="1" dirty="0">
                <a:solidFill>
                  <a:srgbClr val="0070C0"/>
                </a:solidFill>
              </a:rPr>
              <a:t>«О противодействии коррупции»</a:t>
            </a:r>
          </a:p>
          <a:p>
            <a:endParaRPr lang="ru-RU" dirty="0">
              <a:solidFill>
                <a:srgbClr val="0070C0"/>
              </a:solidFill>
              <a:cs typeface="Times New Roman" pitchFamily="18" charset="0"/>
            </a:endParaRPr>
          </a:p>
        </p:txBody>
      </p:sp>
      <p:sp>
        <p:nvSpPr>
          <p:cNvPr id="4" name="Стрелка вправо 66">
            <a:extLst>
              <a:ext uri="{FF2B5EF4-FFF2-40B4-BE49-F238E27FC236}">
                <a16:creationId xmlns:a16="http://schemas.microsoft.com/office/drawing/2014/main" id="{BAE1F523-08E8-476C-92F6-36E216300465}"/>
              </a:ext>
            </a:extLst>
          </p:cNvPr>
          <p:cNvSpPr/>
          <p:nvPr/>
        </p:nvSpPr>
        <p:spPr>
          <a:xfrm>
            <a:off x="545400" y="1957373"/>
            <a:ext cx="438150" cy="286921"/>
          </a:xfrm>
          <a:prstGeom prst="rightArrow">
            <a:avLst/>
          </a:prstGeom>
          <a:solidFill>
            <a:srgbClr val="FDCFD0"/>
          </a:solidFill>
          <a:ln>
            <a:solidFill>
              <a:srgbClr val="C00000"/>
            </a:solidFill>
          </a:ln>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dirty="0"/>
          </a:p>
        </p:txBody>
      </p:sp>
      <p:sp>
        <p:nvSpPr>
          <p:cNvPr id="8" name="Прямоугольник 7">
            <a:extLst>
              <a:ext uri="{FF2B5EF4-FFF2-40B4-BE49-F238E27FC236}">
                <a16:creationId xmlns:a16="http://schemas.microsoft.com/office/drawing/2014/main" id="{DA9AE9F2-9EA5-4D46-8640-4AF8E0C78B3D}"/>
              </a:ext>
            </a:extLst>
          </p:cNvPr>
          <p:cNvSpPr/>
          <p:nvPr/>
        </p:nvSpPr>
        <p:spPr>
          <a:xfrm>
            <a:off x="1286289" y="2831794"/>
            <a:ext cx="10499312" cy="143540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b="1" dirty="0">
                <a:solidFill>
                  <a:srgbClr val="0070C0"/>
                </a:solidFill>
              </a:rPr>
              <a:t>Положение о комиссии по соблюдению требований к служебному поведению работников учреждения и урегулированию конфликтов интересов не содержит основание для проведения заседания комиссии – направление уведомления работника о возникновении личной заинтересованности при выполнении должностных обязанностей, которая приводит или может привести к конфликту интересов </a:t>
            </a:r>
            <a:endParaRPr lang="ru-RU" b="1" dirty="0">
              <a:solidFill>
                <a:srgbClr val="0070C0"/>
              </a:solidFill>
              <a:cs typeface="Times New Roman" pitchFamily="18" charset="0"/>
            </a:endParaRPr>
          </a:p>
        </p:txBody>
      </p:sp>
      <p:sp>
        <p:nvSpPr>
          <p:cNvPr id="9" name="Стрелка вправо 70">
            <a:extLst>
              <a:ext uri="{FF2B5EF4-FFF2-40B4-BE49-F238E27FC236}">
                <a16:creationId xmlns:a16="http://schemas.microsoft.com/office/drawing/2014/main" id="{149FB1F0-5A01-407C-AE60-6E72A4B906C6}"/>
              </a:ext>
            </a:extLst>
          </p:cNvPr>
          <p:cNvSpPr/>
          <p:nvPr/>
        </p:nvSpPr>
        <p:spPr>
          <a:xfrm>
            <a:off x="545400" y="3185834"/>
            <a:ext cx="438150" cy="286921"/>
          </a:xfrm>
          <a:prstGeom prst="rightArrow">
            <a:avLst/>
          </a:prstGeom>
          <a:solidFill>
            <a:srgbClr val="FDCFD0"/>
          </a:solidFill>
          <a:ln>
            <a:solidFill>
              <a:srgbClr val="C00000"/>
            </a:solidFill>
          </a:ln>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dirty="0"/>
          </a:p>
        </p:txBody>
      </p:sp>
      <p:sp>
        <p:nvSpPr>
          <p:cNvPr id="10" name="Прямоугольник 9">
            <a:extLst>
              <a:ext uri="{FF2B5EF4-FFF2-40B4-BE49-F238E27FC236}">
                <a16:creationId xmlns:a16="http://schemas.microsoft.com/office/drawing/2014/main" id="{2400F1FD-DB89-43BD-9640-21FC7A31A34A}"/>
              </a:ext>
            </a:extLst>
          </p:cNvPr>
          <p:cNvSpPr/>
          <p:nvPr/>
        </p:nvSpPr>
        <p:spPr>
          <a:xfrm>
            <a:off x="1286289" y="4437815"/>
            <a:ext cx="10499312" cy="87538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b="1" dirty="0">
                <a:solidFill>
                  <a:srgbClr val="0070C0"/>
                </a:solidFill>
              </a:rPr>
              <a:t>На информационном антикоррупционном стенде в учреждении документы размещены в недействующей  (неактуальной) редакции</a:t>
            </a:r>
            <a:endParaRPr lang="ru-RU" b="1" dirty="0">
              <a:solidFill>
                <a:srgbClr val="0070C0"/>
              </a:solidFill>
              <a:cs typeface="Times New Roman" pitchFamily="18" charset="0"/>
            </a:endParaRPr>
          </a:p>
        </p:txBody>
      </p:sp>
      <p:sp>
        <p:nvSpPr>
          <p:cNvPr id="11" name="Стрелка вправо 72">
            <a:extLst>
              <a:ext uri="{FF2B5EF4-FFF2-40B4-BE49-F238E27FC236}">
                <a16:creationId xmlns:a16="http://schemas.microsoft.com/office/drawing/2014/main" id="{1F27F627-3B84-43F6-A0CD-3B45D4F105E2}"/>
              </a:ext>
            </a:extLst>
          </p:cNvPr>
          <p:cNvSpPr/>
          <p:nvPr/>
        </p:nvSpPr>
        <p:spPr>
          <a:xfrm>
            <a:off x="545400" y="4693946"/>
            <a:ext cx="438150" cy="286921"/>
          </a:xfrm>
          <a:prstGeom prst="rightArrow">
            <a:avLst/>
          </a:prstGeom>
          <a:solidFill>
            <a:srgbClr val="FDCFD0"/>
          </a:solidFill>
          <a:ln>
            <a:solidFill>
              <a:srgbClr val="C00000"/>
            </a:solidFill>
          </a:ln>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dirty="0"/>
          </a:p>
        </p:txBody>
      </p:sp>
      <p:sp>
        <p:nvSpPr>
          <p:cNvPr id="13" name="Прямоугольник 12">
            <a:extLst>
              <a:ext uri="{FF2B5EF4-FFF2-40B4-BE49-F238E27FC236}">
                <a16:creationId xmlns:a16="http://schemas.microsoft.com/office/drawing/2014/main" id="{1E0D0F0D-0BA3-49F8-AFF0-46589B6D9E3B}"/>
              </a:ext>
            </a:extLst>
          </p:cNvPr>
          <p:cNvSpPr/>
          <p:nvPr/>
        </p:nvSpPr>
        <p:spPr>
          <a:xfrm>
            <a:off x="1286289" y="5461000"/>
            <a:ext cx="10499312" cy="12192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b="1" dirty="0">
                <a:solidFill>
                  <a:srgbClr val="0070C0"/>
                </a:solidFill>
              </a:rPr>
              <a:t>Не  выполняются мероприятия, предусмотренные Антикоррупционной политикой учреждения (не предоставляются сведения о близких родственниках лиц, занимающих должности, замещение которых связано с коррупционными рисками, не размещена информация о телефонах горячей линии для приема сообщений о фактах коррупционных проявлений и др.)</a:t>
            </a:r>
            <a:endParaRPr lang="ru-RU" b="1" dirty="0">
              <a:solidFill>
                <a:srgbClr val="0070C0"/>
              </a:solidFill>
              <a:cs typeface="Times New Roman" pitchFamily="18" charset="0"/>
            </a:endParaRPr>
          </a:p>
        </p:txBody>
      </p:sp>
      <p:sp>
        <p:nvSpPr>
          <p:cNvPr id="15" name="Стрелка вправо 77">
            <a:extLst>
              <a:ext uri="{FF2B5EF4-FFF2-40B4-BE49-F238E27FC236}">
                <a16:creationId xmlns:a16="http://schemas.microsoft.com/office/drawing/2014/main" id="{692F75AC-5867-4FEC-9EAE-73346E892BEE}"/>
              </a:ext>
            </a:extLst>
          </p:cNvPr>
          <p:cNvSpPr/>
          <p:nvPr/>
        </p:nvSpPr>
        <p:spPr>
          <a:xfrm>
            <a:off x="545400" y="5818100"/>
            <a:ext cx="438150" cy="286921"/>
          </a:xfrm>
          <a:prstGeom prst="rightArrow">
            <a:avLst/>
          </a:prstGeom>
          <a:solidFill>
            <a:srgbClr val="FDCFD0"/>
          </a:solidFill>
          <a:ln>
            <a:solidFill>
              <a:srgbClr val="C00000"/>
            </a:solidFill>
          </a:ln>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1019784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36"/>
          <p:cNvGrpSpPr/>
          <p:nvPr/>
        </p:nvGrpSpPr>
        <p:grpSpPr>
          <a:xfrm>
            <a:off x="0" y="5"/>
            <a:ext cx="12192000" cy="671879"/>
            <a:chOff x="0" y="0"/>
            <a:chExt cx="12192000" cy="671879"/>
          </a:xfrm>
        </p:grpSpPr>
        <p:sp>
          <p:nvSpPr>
            <p:cNvPr id="6" name="Прямоугольник 5"/>
            <p:cNvSpPr/>
            <p:nvPr/>
          </p:nvSpPr>
          <p:spPr>
            <a:xfrm>
              <a:off x="0" y="0"/>
              <a:ext cx="12192000" cy="3600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dirty="0"/>
            </a:p>
          </p:txBody>
        </p:sp>
        <p:sp>
          <p:nvSpPr>
            <p:cNvPr id="21" name="Прямоугольник 20"/>
            <p:cNvSpPr/>
            <p:nvPr/>
          </p:nvSpPr>
          <p:spPr>
            <a:xfrm>
              <a:off x="0" y="355600"/>
              <a:ext cx="12192000" cy="1080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dirty="0"/>
            </a:p>
          </p:txBody>
        </p:sp>
        <p:sp>
          <p:nvSpPr>
            <p:cNvPr id="22" name="Прямоугольник 21"/>
            <p:cNvSpPr/>
            <p:nvPr/>
          </p:nvSpPr>
          <p:spPr>
            <a:xfrm>
              <a:off x="5765800" y="457200"/>
              <a:ext cx="6426200" cy="1080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dirty="0"/>
            </a:p>
          </p:txBody>
        </p:sp>
        <p:sp>
          <p:nvSpPr>
            <p:cNvPr id="23" name="Прямоугольник 22"/>
            <p:cNvSpPr/>
            <p:nvPr/>
          </p:nvSpPr>
          <p:spPr>
            <a:xfrm>
              <a:off x="6792000" y="563879"/>
              <a:ext cx="5400000" cy="1080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dirty="0"/>
            </a:p>
          </p:txBody>
        </p:sp>
      </p:grpSp>
      <p:sp>
        <p:nvSpPr>
          <p:cNvPr id="14" name="Номер слайда 13"/>
          <p:cNvSpPr>
            <a:spLocks noGrp="1"/>
          </p:cNvSpPr>
          <p:nvPr>
            <p:ph type="sldNum" sz="quarter" idx="12"/>
          </p:nvPr>
        </p:nvSpPr>
        <p:spPr>
          <a:xfrm>
            <a:off x="10638972" y="-43130"/>
            <a:ext cx="1146629" cy="406400"/>
          </a:xfrm>
        </p:spPr>
        <p:txBody>
          <a:bodyPr/>
          <a:lstStyle/>
          <a:p>
            <a:fld id="{0F43F4AF-7D06-4FEB-900F-7B33DEC9A355}" type="slidenum">
              <a:rPr lang="ru-RU" sz="2800" b="1" smtClean="0">
                <a:solidFill>
                  <a:srgbClr val="FF0000"/>
                </a:solidFill>
              </a:rPr>
              <a:pPr/>
              <a:t>18</a:t>
            </a:fld>
            <a:endParaRPr lang="ru-RU" sz="2800" b="1" dirty="0">
              <a:solidFill>
                <a:srgbClr val="FF0000"/>
              </a:solidFill>
            </a:endParaRPr>
          </a:p>
        </p:txBody>
      </p:sp>
      <p:sp>
        <p:nvSpPr>
          <p:cNvPr id="52" name="TextBox 51"/>
          <p:cNvSpPr txBox="1"/>
          <p:nvPr/>
        </p:nvSpPr>
        <p:spPr>
          <a:xfrm>
            <a:off x="545400" y="784075"/>
            <a:ext cx="11088915" cy="830981"/>
          </a:xfrm>
          <a:prstGeom prst="rect">
            <a:avLst/>
          </a:prstGeom>
          <a:noFill/>
        </p:spPr>
        <p:txBody>
          <a:bodyPr wrap="square" lIns="91428" tIns="45712" rIns="91428" bIns="45712" rtlCol="0">
            <a:spAutoFit/>
          </a:bodyPr>
          <a:lstStyle/>
          <a:p>
            <a:pPr algn="ctr"/>
            <a:r>
              <a:rPr lang="ru-RU" sz="2400" b="1" dirty="0">
                <a:solidFill>
                  <a:srgbClr val="C00000"/>
                </a:solidFill>
              </a:rPr>
              <a:t>Замечания, выявленные управлением профилактики коррупционных и иных правонарушений по результатам проверок учреждений в текущем 2023 году</a:t>
            </a:r>
          </a:p>
        </p:txBody>
      </p:sp>
      <p:sp>
        <p:nvSpPr>
          <p:cNvPr id="3" name="Прямоугольник 2">
            <a:extLst>
              <a:ext uri="{FF2B5EF4-FFF2-40B4-BE49-F238E27FC236}">
                <a16:creationId xmlns:a16="http://schemas.microsoft.com/office/drawing/2014/main" id="{27A9EA3C-BF18-4558-9110-3136F69B6B09}"/>
              </a:ext>
            </a:extLst>
          </p:cNvPr>
          <p:cNvSpPr/>
          <p:nvPr/>
        </p:nvSpPr>
        <p:spPr>
          <a:xfrm>
            <a:off x="1286289" y="1752600"/>
            <a:ext cx="10499312" cy="10287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ru-RU" b="1" dirty="0">
              <a:solidFill>
                <a:srgbClr val="0070C0"/>
              </a:solidFill>
            </a:endParaRPr>
          </a:p>
          <a:p>
            <a:pPr lvl="0" algn="just"/>
            <a:r>
              <a:rPr lang="ru-RU" sz="2100" b="1" dirty="0">
                <a:solidFill>
                  <a:srgbClr val="0070C0"/>
                </a:solidFill>
              </a:rPr>
              <a:t>Не обеспечивается ознакомление под подпись работников учреждения с действующими и вновь принимаемыми нормативными правовыми актами и локальными актами в сфере противодействия коррупции</a:t>
            </a:r>
          </a:p>
          <a:p>
            <a:endParaRPr lang="ru-RU" dirty="0">
              <a:solidFill>
                <a:srgbClr val="0070C0"/>
              </a:solidFill>
              <a:cs typeface="Times New Roman" pitchFamily="18" charset="0"/>
            </a:endParaRPr>
          </a:p>
        </p:txBody>
      </p:sp>
      <p:sp>
        <p:nvSpPr>
          <p:cNvPr id="4" name="Стрелка вправо 66">
            <a:extLst>
              <a:ext uri="{FF2B5EF4-FFF2-40B4-BE49-F238E27FC236}">
                <a16:creationId xmlns:a16="http://schemas.microsoft.com/office/drawing/2014/main" id="{BAE1F523-08E8-476C-92F6-36E216300465}"/>
              </a:ext>
            </a:extLst>
          </p:cNvPr>
          <p:cNvSpPr/>
          <p:nvPr/>
        </p:nvSpPr>
        <p:spPr>
          <a:xfrm>
            <a:off x="545400" y="2008173"/>
            <a:ext cx="438150" cy="286921"/>
          </a:xfrm>
          <a:prstGeom prst="rightArrow">
            <a:avLst/>
          </a:prstGeom>
          <a:solidFill>
            <a:srgbClr val="FDCFD0"/>
          </a:solidFill>
          <a:ln>
            <a:solidFill>
              <a:srgbClr val="C00000"/>
            </a:solidFill>
          </a:ln>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dirty="0"/>
          </a:p>
        </p:txBody>
      </p:sp>
      <p:sp>
        <p:nvSpPr>
          <p:cNvPr id="8" name="Прямоугольник 7">
            <a:extLst>
              <a:ext uri="{FF2B5EF4-FFF2-40B4-BE49-F238E27FC236}">
                <a16:creationId xmlns:a16="http://schemas.microsoft.com/office/drawing/2014/main" id="{DA9AE9F2-9EA5-4D46-8640-4AF8E0C78B3D}"/>
              </a:ext>
            </a:extLst>
          </p:cNvPr>
          <p:cNvSpPr/>
          <p:nvPr/>
        </p:nvSpPr>
        <p:spPr>
          <a:xfrm>
            <a:off x="1286289" y="2959100"/>
            <a:ext cx="10499312" cy="30480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sz="2000" b="1" dirty="0">
              <a:solidFill>
                <a:srgbClr val="0070C0"/>
              </a:solidFill>
            </a:endParaRPr>
          </a:p>
          <a:p>
            <a:pPr algn="just"/>
            <a:endParaRPr lang="ru-RU" sz="2000" b="1" dirty="0">
              <a:solidFill>
                <a:srgbClr val="0070C0"/>
              </a:solidFill>
            </a:endParaRPr>
          </a:p>
          <a:p>
            <a:pPr algn="just"/>
            <a:r>
              <a:rPr lang="ru-RU" sz="2200" b="1" dirty="0">
                <a:solidFill>
                  <a:srgbClr val="0070C0"/>
                </a:solidFill>
              </a:rPr>
              <a:t>В учреждении не оформляются отчеты о реализации плана мероприятий по противодействию коррупции. Документально не подтверждено исполнение плана мероприятий по противодействию коррупции. Например:</a:t>
            </a:r>
          </a:p>
          <a:p>
            <a:pPr algn="just"/>
            <a:r>
              <a:rPr lang="ru-RU" sz="2200" b="1" dirty="0">
                <a:solidFill>
                  <a:srgbClr val="0070C0"/>
                </a:solidFill>
              </a:rPr>
              <a:t>мероприятие предусматривает проведение собраний, совещаний на предмет профилактики коррупционных правонарушений. Вместе с тем такие мероприятия в учреждении не проводились; </a:t>
            </a:r>
          </a:p>
          <a:p>
            <a:pPr algn="just"/>
            <a:r>
              <a:rPr lang="ru-RU" sz="2200" b="1" dirty="0">
                <a:solidFill>
                  <a:srgbClr val="0070C0"/>
                </a:solidFill>
              </a:rPr>
              <a:t>не проводились заседания комиссии по вопросам противодействия коррупции, которые должны проводится по мере необходимости, но не реже одного раза в год. </a:t>
            </a:r>
          </a:p>
          <a:p>
            <a:pPr algn="just"/>
            <a:endParaRPr lang="ru-RU" sz="2000" b="1" dirty="0">
              <a:solidFill>
                <a:srgbClr val="0070C0"/>
              </a:solidFill>
            </a:endParaRPr>
          </a:p>
          <a:p>
            <a:pPr algn="just"/>
            <a:endParaRPr lang="ru-RU" sz="2000" b="1" dirty="0">
              <a:solidFill>
                <a:srgbClr val="0070C0"/>
              </a:solidFill>
              <a:cs typeface="Times New Roman" pitchFamily="18" charset="0"/>
            </a:endParaRPr>
          </a:p>
        </p:txBody>
      </p:sp>
      <p:sp>
        <p:nvSpPr>
          <p:cNvPr id="9" name="Стрелка вправо 70">
            <a:extLst>
              <a:ext uri="{FF2B5EF4-FFF2-40B4-BE49-F238E27FC236}">
                <a16:creationId xmlns:a16="http://schemas.microsoft.com/office/drawing/2014/main" id="{149FB1F0-5A01-407C-AE60-6E72A4B906C6}"/>
              </a:ext>
            </a:extLst>
          </p:cNvPr>
          <p:cNvSpPr/>
          <p:nvPr/>
        </p:nvSpPr>
        <p:spPr>
          <a:xfrm>
            <a:off x="545400" y="3998634"/>
            <a:ext cx="438150" cy="286921"/>
          </a:xfrm>
          <a:prstGeom prst="rightArrow">
            <a:avLst/>
          </a:prstGeom>
          <a:solidFill>
            <a:srgbClr val="FDCFD0"/>
          </a:solidFill>
          <a:ln>
            <a:solidFill>
              <a:srgbClr val="C00000"/>
            </a:solidFill>
          </a:ln>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1019784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36"/>
          <p:cNvGrpSpPr/>
          <p:nvPr/>
        </p:nvGrpSpPr>
        <p:grpSpPr>
          <a:xfrm>
            <a:off x="0" y="5"/>
            <a:ext cx="12192000" cy="671879"/>
            <a:chOff x="0" y="0"/>
            <a:chExt cx="12192000" cy="671879"/>
          </a:xfrm>
        </p:grpSpPr>
        <p:sp>
          <p:nvSpPr>
            <p:cNvPr id="6" name="Прямоугольник 5"/>
            <p:cNvSpPr/>
            <p:nvPr/>
          </p:nvSpPr>
          <p:spPr>
            <a:xfrm>
              <a:off x="0" y="0"/>
              <a:ext cx="12192000" cy="3600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dirty="0"/>
            </a:p>
          </p:txBody>
        </p:sp>
        <p:sp>
          <p:nvSpPr>
            <p:cNvPr id="21" name="Прямоугольник 20"/>
            <p:cNvSpPr/>
            <p:nvPr/>
          </p:nvSpPr>
          <p:spPr>
            <a:xfrm>
              <a:off x="0" y="355600"/>
              <a:ext cx="12192000" cy="1080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dirty="0"/>
            </a:p>
          </p:txBody>
        </p:sp>
        <p:sp>
          <p:nvSpPr>
            <p:cNvPr id="22" name="Прямоугольник 21"/>
            <p:cNvSpPr/>
            <p:nvPr/>
          </p:nvSpPr>
          <p:spPr>
            <a:xfrm>
              <a:off x="5765800" y="457200"/>
              <a:ext cx="6426200" cy="1080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dirty="0"/>
            </a:p>
          </p:txBody>
        </p:sp>
        <p:sp>
          <p:nvSpPr>
            <p:cNvPr id="23" name="Прямоугольник 22"/>
            <p:cNvSpPr/>
            <p:nvPr/>
          </p:nvSpPr>
          <p:spPr>
            <a:xfrm>
              <a:off x="6792000" y="563879"/>
              <a:ext cx="5400000" cy="1080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dirty="0"/>
            </a:p>
          </p:txBody>
        </p:sp>
      </p:grpSp>
      <p:sp>
        <p:nvSpPr>
          <p:cNvPr id="14" name="Номер слайда 13"/>
          <p:cNvSpPr>
            <a:spLocks noGrp="1"/>
          </p:cNvSpPr>
          <p:nvPr>
            <p:ph type="sldNum" sz="quarter" idx="12"/>
          </p:nvPr>
        </p:nvSpPr>
        <p:spPr>
          <a:xfrm>
            <a:off x="10638972" y="-43130"/>
            <a:ext cx="1146629" cy="406400"/>
          </a:xfrm>
        </p:spPr>
        <p:txBody>
          <a:bodyPr/>
          <a:lstStyle/>
          <a:p>
            <a:fld id="{0F43F4AF-7D06-4FEB-900F-7B33DEC9A355}" type="slidenum">
              <a:rPr lang="ru-RU" sz="2800" b="1" smtClean="0">
                <a:solidFill>
                  <a:srgbClr val="FF0000"/>
                </a:solidFill>
              </a:rPr>
              <a:pPr/>
              <a:t>19</a:t>
            </a:fld>
            <a:endParaRPr lang="ru-RU" sz="2800" b="1" dirty="0">
              <a:solidFill>
                <a:srgbClr val="FF0000"/>
              </a:solidFill>
            </a:endParaRPr>
          </a:p>
        </p:txBody>
      </p:sp>
      <p:sp>
        <p:nvSpPr>
          <p:cNvPr id="52" name="TextBox 51"/>
          <p:cNvSpPr txBox="1"/>
          <p:nvPr/>
        </p:nvSpPr>
        <p:spPr>
          <a:xfrm>
            <a:off x="545400" y="784075"/>
            <a:ext cx="11088915" cy="830981"/>
          </a:xfrm>
          <a:prstGeom prst="rect">
            <a:avLst/>
          </a:prstGeom>
          <a:noFill/>
        </p:spPr>
        <p:txBody>
          <a:bodyPr wrap="square" lIns="91428" tIns="45712" rIns="91428" bIns="45712" rtlCol="0">
            <a:spAutoFit/>
          </a:bodyPr>
          <a:lstStyle/>
          <a:p>
            <a:pPr algn="ctr"/>
            <a:r>
              <a:rPr lang="ru-RU" sz="2400" b="1" dirty="0">
                <a:solidFill>
                  <a:srgbClr val="C00000"/>
                </a:solidFill>
              </a:rPr>
              <a:t>Замечания, выявленные управлением профилактики коррупционных и иных правонарушений по результатам проверок учреждений в текущем 2023 году</a:t>
            </a:r>
          </a:p>
        </p:txBody>
      </p:sp>
      <p:sp>
        <p:nvSpPr>
          <p:cNvPr id="3" name="Прямоугольник 2">
            <a:extLst>
              <a:ext uri="{FF2B5EF4-FFF2-40B4-BE49-F238E27FC236}">
                <a16:creationId xmlns:a16="http://schemas.microsoft.com/office/drawing/2014/main" id="{27A9EA3C-BF18-4558-9110-3136F69B6B09}"/>
              </a:ext>
            </a:extLst>
          </p:cNvPr>
          <p:cNvSpPr/>
          <p:nvPr/>
        </p:nvSpPr>
        <p:spPr>
          <a:xfrm>
            <a:off x="1286289" y="1752600"/>
            <a:ext cx="10499312" cy="87753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ru-RU" b="1" dirty="0">
              <a:solidFill>
                <a:srgbClr val="0070C0"/>
              </a:solidFill>
            </a:endParaRPr>
          </a:p>
          <a:p>
            <a:pPr algn="just"/>
            <a:endParaRPr lang="ru-RU" b="1" dirty="0">
              <a:solidFill>
                <a:srgbClr val="0070C0"/>
              </a:solidFill>
            </a:endParaRPr>
          </a:p>
          <a:p>
            <a:pPr algn="just"/>
            <a:r>
              <a:rPr lang="ru-RU" b="1" dirty="0">
                <a:solidFill>
                  <a:srgbClr val="0070C0"/>
                </a:solidFill>
              </a:rPr>
              <a:t>Не реализуются мероприятия, направленные на выявление личной заинтересованности работников, которая приводит или может привести к конфликту интересов при осуществлении закупок, в том числе предусмотренные Методическими рекомендациями № 1 и № 2</a:t>
            </a:r>
            <a:endParaRPr lang="ru-RU" b="1" dirty="0">
              <a:solidFill>
                <a:srgbClr val="0070C0"/>
              </a:solidFill>
              <a:cs typeface="Times New Roman" pitchFamily="18" charset="0"/>
            </a:endParaRPr>
          </a:p>
          <a:p>
            <a:pPr lvl="0" algn="just"/>
            <a:endParaRPr lang="ru-RU" b="1" dirty="0">
              <a:solidFill>
                <a:srgbClr val="0070C0"/>
              </a:solidFill>
            </a:endParaRPr>
          </a:p>
          <a:p>
            <a:endParaRPr lang="ru-RU" b="1" dirty="0">
              <a:solidFill>
                <a:srgbClr val="0070C0"/>
              </a:solidFill>
              <a:cs typeface="Times New Roman" pitchFamily="18" charset="0"/>
            </a:endParaRPr>
          </a:p>
        </p:txBody>
      </p:sp>
      <p:sp>
        <p:nvSpPr>
          <p:cNvPr id="4" name="Стрелка вправо 66">
            <a:extLst>
              <a:ext uri="{FF2B5EF4-FFF2-40B4-BE49-F238E27FC236}">
                <a16:creationId xmlns:a16="http://schemas.microsoft.com/office/drawing/2014/main" id="{BAE1F523-08E8-476C-92F6-36E216300465}"/>
              </a:ext>
            </a:extLst>
          </p:cNvPr>
          <p:cNvSpPr/>
          <p:nvPr/>
        </p:nvSpPr>
        <p:spPr>
          <a:xfrm>
            <a:off x="545400" y="1970073"/>
            <a:ext cx="438150" cy="286921"/>
          </a:xfrm>
          <a:prstGeom prst="rightArrow">
            <a:avLst/>
          </a:prstGeom>
          <a:solidFill>
            <a:srgbClr val="FDCFD0"/>
          </a:solidFill>
          <a:ln>
            <a:solidFill>
              <a:srgbClr val="C00000"/>
            </a:solidFill>
          </a:ln>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dirty="0"/>
          </a:p>
        </p:txBody>
      </p:sp>
      <p:sp>
        <p:nvSpPr>
          <p:cNvPr id="8" name="Прямоугольник 7">
            <a:extLst>
              <a:ext uri="{FF2B5EF4-FFF2-40B4-BE49-F238E27FC236}">
                <a16:creationId xmlns:a16="http://schemas.microsoft.com/office/drawing/2014/main" id="{DA9AE9F2-9EA5-4D46-8640-4AF8E0C78B3D}"/>
              </a:ext>
            </a:extLst>
          </p:cNvPr>
          <p:cNvSpPr/>
          <p:nvPr/>
        </p:nvSpPr>
        <p:spPr>
          <a:xfrm>
            <a:off x="1286289" y="2895600"/>
            <a:ext cx="10499312" cy="34290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sz="2000" b="1" dirty="0">
              <a:solidFill>
                <a:srgbClr val="0070C0"/>
              </a:solidFill>
            </a:endParaRPr>
          </a:p>
          <a:p>
            <a:pPr algn="just"/>
            <a:r>
              <a:rPr lang="ru-RU" sz="2000" b="1" dirty="0">
                <a:solidFill>
                  <a:srgbClr val="0070C0"/>
                </a:solidFill>
              </a:rPr>
              <a:t>В должностных инструкциях лиц, ответственных за организацию работы по профилактике коррупционных и иных правонарушений, отмечается недостаточное количество обязанностей в сфере противодействия коррупции – отсутствуют такие обязанности как организация проведения оценки коррупционных рисков; организация заполнения и рассмотрения деклараций о возможной личной заинтересованности; организация обучающих мероприятий по вопросам профилактики и противодействия коррупции; подготовка планов и отчетов по реализации мероприятий в сфере противодействия коррупции; выполнение мероприятий, предусмотренных антикоррупционной политикой учреждения; проведение совещаний, направленных на выявление и минимизацию коррупционных рисков при осуществлении закупок; формирование профилей участников закупок</a:t>
            </a:r>
          </a:p>
          <a:p>
            <a:pPr algn="just"/>
            <a:endParaRPr lang="ru-RU" b="1" dirty="0">
              <a:solidFill>
                <a:srgbClr val="0070C0"/>
              </a:solidFill>
              <a:cs typeface="Times New Roman" pitchFamily="18" charset="0"/>
            </a:endParaRPr>
          </a:p>
        </p:txBody>
      </p:sp>
      <p:sp>
        <p:nvSpPr>
          <p:cNvPr id="15" name="Стрелка вправо 77">
            <a:extLst>
              <a:ext uri="{FF2B5EF4-FFF2-40B4-BE49-F238E27FC236}">
                <a16:creationId xmlns:a16="http://schemas.microsoft.com/office/drawing/2014/main" id="{692F75AC-5867-4FEC-9EAE-73346E892BEE}"/>
              </a:ext>
            </a:extLst>
          </p:cNvPr>
          <p:cNvSpPr/>
          <p:nvPr/>
        </p:nvSpPr>
        <p:spPr>
          <a:xfrm>
            <a:off x="545400" y="4344900"/>
            <a:ext cx="470600" cy="354100"/>
          </a:xfrm>
          <a:prstGeom prst="rightArrow">
            <a:avLst/>
          </a:prstGeom>
          <a:solidFill>
            <a:srgbClr val="FDCFD0"/>
          </a:solidFill>
          <a:ln>
            <a:solidFill>
              <a:srgbClr val="C00000"/>
            </a:solidFill>
          </a:ln>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1019784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Схема 44"/>
          <p:cNvGraphicFramePr/>
          <p:nvPr>
            <p:extLst>
              <p:ext uri="{D42A27DB-BD31-4B8C-83A1-F6EECF244321}">
                <p14:modId xmlns:p14="http://schemas.microsoft.com/office/powerpoint/2010/main" val="3966083721"/>
              </p:ext>
            </p:extLst>
          </p:nvPr>
        </p:nvGraphicFramePr>
        <p:xfrm>
          <a:off x="508539" y="1549148"/>
          <a:ext cx="11002057" cy="48839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6" name="Заголовок 45"/>
          <p:cNvSpPr>
            <a:spLocks noGrp="1"/>
          </p:cNvSpPr>
          <p:nvPr>
            <p:ph type="title"/>
          </p:nvPr>
        </p:nvSpPr>
        <p:spPr>
          <a:xfrm>
            <a:off x="3125915" y="845278"/>
            <a:ext cx="6285689" cy="568300"/>
          </a:xfrm>
        </p:spPr>
        <p:txBody>
          <a:bodyPr>
            <a:noAutofit/>
          </a:bodyPr>
          <a:lstStyle/>
          <a:p>
            <a:pPr algn="ctr"/>
            <a:r>
              <a:rPr lang="ru-RU" sz="3600" b="1" dirty="0">
                <a:solidFill>
                  <a:srgbClr val="C00000"/>
                </a:solidFill>
                <a:latin typeface="Calibri" panose="020F0502020204030204" pitchFamily="34" charset="0"/>
              </a:rPr>
              <a:t>Основные понятия</a:t>
            </a:r>
          </a:p>
        </p:txBody>
      </p:sp>
      <p:grpSp>
        <p:nvGrpSpPr>
          <p:cNvPr id="4" name="Группа 29"/>
          <p:cNvGrpSpPr/>
          <p:nvPr/>
        </p:nvGrpSpPr>
        <p:grpSpPr>
          <a:xfrm>
            <a:off x="0" y="0"/>
            <a:ext cx="12192000" cy="671879"/>
            <a:chOff x="0" y="0"/>
            <a:chExt cx="12192000" cy="671879"/>
          </a:xfrm>
        </p:grpSpPr>
        <p:sp>
          <p:nvSpPr>
            <p:cNvPr id="5" name="Прямоугольник 4"/>
            <p:cNvSpPr/>
            <p:nvPr/>
          </p:nvSpPr>
          <p:spPr>
            <a:xfrm>
              <a:off x="0" y="0"/>
              <a:ext cx="12192000" cy="3600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dirty="0"/>
            </a:p>
          </p:txBody>
        </p:sp>
        <p:sp>
          <p:nvSpPr>
            <p:cNvPr id="6" name="Прямоугольник 5"/>
            <p:cNvSpPr/>
            <p:nvPr/>
          </p:nvSpPr>
          <p:spPr>
            <a:xfrm>
              <a:off x="0" y="355600"/>
              <a:ext cx="12192000" cy="1080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dirty="0"/>
            </a:p>
          </p:txBody>
        </p:sp>
        <p:sp>
          <p:nvSpPr>
            <p:cNvPr id="7" name="Прямоугольник 6"/>
            <p:cNvSpPr/>
            <p:nvPr/>
          </p:nvSpPr>
          <p:spPr>
            <a:xfrm>
              <a:off x="5765800" y="457200"/>
              <a:ext cx="6426200" cy="1080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dirty="0"/>
            </a:p>
          </p:txBody>
        </p:sp>
        <p:sp>
          <p:nvSpPr>
            <p:cNvPr id="8" name="Прямоугольник 7"/>
            <p:cNvSpPr/>
            <p:nvPr/>
          </p:nvSpPr>
          <p:spPr>
            <a:xfrm>
              <a:off x="6792000" y="563879"/>
              <a:ext cx="5400000" cy="1080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dirty="0"/>
            </a:p>
          </p:txBody>
        </p:sp>
      </p:grpSp>
      <p:sp>
        <p:nvSpPr>
          <p:cNvPr id="9" name="Прямоугольник 8"/>
          <p:cNvSpPr/>
          <p:nvPr/>
        </p:nvSpPr>
        <p:spPr>
          <a:xfrm>
            <a:off x="11463245" y="-47655"/>
            <a:ext cx="367408" cy="523220"/>
          </a:xfrm>
          <a:prstGeom prst="rect">
            <a:avLst/>
          </a:prstGeom>
        </p:spPr>
        <p:txBody>
          <a:bodyPr wrap="none">
            <a:spAutoFit/>
          </a:bodyPr>
          <a:lstStyle/>
          <a:p>
            <a:fld id="{0F43F4AF-7D06-4FEB-900F-7B33DEC9A355}" type="slidenum">
              <a:rPr lang="ru-RU" sz="2800" b="1" smtClean="0">
                <a:solidFill>
                  <a:srgbClr val="FF0000"/>
                </a:solidFill>
              </a:rPr>
              <a:pPr/>
              <a:t>2</a:t>
            </a:fld>
            <a:endParaRPr lang="ru-RU" sz="2800" b="1" dirty="0">
              <a:solidFill>
                <a:srgbClr val="FF0000"/>
              </a:solidFill>
            </a:endParaRPr>
          </a:p>
        </p:txBody>
      </p:sp>
    </p:spTree>
    <p:extLst>
      <p:ext uri="{BB962C8B-B14F-4D97-AF65-F5344CB8AC3E}">
        <p14:creationId xmlns:p14="http://schemas.microsoft.com/office/powerpoint/2010/main" val="8718970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36"/>
          <p:cNvGrpSpPr/>
          <p:nvPr/>
        </p:nvGrpSpPr>
        <p:grpSpPr>
          <a:xfrm>
            <a:off x="0" y="5"/>
            <a:ext cx="12192000" cy="671879"/>
            <a:chOff x="0" y="0"/>
            <a:chExt cx="12192000" cy="671879"/>
          </a:xfrm>
        </p:grpSpPr>
        <p:sp>
          <p:nvSpPr>
            <p:cNvPr id="6" name="Прямоугольник 5"/>
            <p:cNvSpPr/>
            <p:nvPr/>
          </p:nvSpPr>
          <p:spPr>
            <a:xfrm>
              <a:off x="0" y="0"/>
              <a:ext cx="12192000" cy="3600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dirty="0"/>
            </a:p>
          </p:txBody>
        </p:sp>
        <p:sp>
          <p:nvSpPr>
            <p:cNvPr id="21" name="Прямоугольник 20"/>
            <p:cNvSpPr/>
            <p:nvPr/>
          </p:nvSpPr>
          <p:spPr>
            <a:xfrm>
              <a:off x="0" y="355600"/>
              <a:ext cx="12192000" cy="1080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dirty="0"/>
            </a:p>
          </p:txBody>
        </p:sp>
        <p:sp>
          <p:nvSpPr>
            <p:cNvPr id="22" name="Прямоугольник 21"/>
            <p:cNvSpPr/>
            <p:nvPr/>
          </p:nvSpPr>
          <p:spPr>
            <a:xfrm>
              <a:off x="5765800" y="457200"/>
              <a:ext cx="6426200" cy="1080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dirty="0"/>
            </a:p>
          </p:txBody>
        </p:sp>
        <p:sp>
          <p:nvSpPr>
            <p:cNvPr id="23" name="Прямоугольник 22"/>
            <p:cNvSpPr/>
            <p:nvPr/>
          </p:nvSpPr>
          <p:spPr>
            <a:xfrm>
              <a:off x="6792000" y="563879"/>
              <a:ext cx="5400000" cy="1080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dirty="0"/>
            </a:p>
          </p:txBody>
        </p:sp>
      </p:grpSp>
      <p:sp>
        <p:nvSpPr>
          <p:cNvPr id="14" name="Номер слайда 13"/>
          <p:cNvSpPr>
            <a:spLocks noGrp="1"/>
          </p:cNvSpPr>
          <p:nvPr>
            <p:ph type="sldNum" sz="quarter" idx="12"/>
          </p:nvPr>
        </p:nvSpPr>
        <p:spPr>
          <a:xfrm>
            <a:off x="10638972" y="-43130"/>
            <a:ext cx="1146629" cy="406400"/>
          </a:xfrm>
        </p:spPr>
        <p:txBody>
          <a:bodyPr/>
          <a:lstStyle/>
          <a:p>
            <a:fld id="{0F43F4AF-7D06-4FEB-900F-7B33DEC9A355}" type="slidenum">
              <a:rPr lang="ru-RU" sz="2800" b="1" smtClean="0">
                <a:solidFill>
                  <a:srgbClr val="FF0000"/>
                </a:solidFill>
              </a:rPr>
              <a:pPr/>
              <a:t>20</a:t>
            </a:fld>
            <a:endParaRPr lang="ru-RU" sz="2800" b="1" dirty="0">
              <a:solidFill>
                <a:srgbClr val="FF0000"/>
              </a:solidFill>
            </a:endParaRPr>
          </a:p>
        </p:txBody>
      </p:sp>
      <p:sp>
        <p:nvSpPr>
          <p:cNvPr id="52" name="TextBox 51"/>
          <p:cNvSpPr txBox="1"/>
          <p:nvPr/>
        </p:nvSpPr>
        <p:spPr>
          <a:xfrm>
            <a:off x="551542" y="1794923"/>
            <a:ext cx="11088915" cy="3539414"/>
          </a:xfrm>
          <a:prstGeom prst="rect">
            <a:avLst/>
          </a:prstGeom>
          <a:noFill/>
        </p:spPr>
        <p:txBody>
          <a:bodyPr wrap="square" lIns="91428" tIns="45712" rIns="91428" bIns="45712" rtlCol="0">
            <a:spAutoFit/>
          </a:bodyPr>
          <a:lstStyle/>
          <a:p>
            <a:pPr algn="ctr"/>
            <a:r>
              <a:rPr lang="ru-RU" sz="3200" b="1" dirty="0">
                <a:solidFill>
                  <a:srgbClr val="C00000"/>
                </a:solidFill>
              </a:rPr>
              <a:t>Телефон</a:t>
            </a:r>
          </a:p>
          <a:p>
            <a:pPr algn="ctr"/>
            <a:r>
              <a:rPr lang="ru-RU" sz="3200" b="1" dirty="0">
                <a:solidFill>
                  <a:srgbClr val="C00000"/>
                </a:solidFill>
              </a:rPr>
              <a:t>в министерстве информационных технологий </a:t>
            </a:r>
          </a:p>
          <a:p>
            <a:pPr algn="ctr"/>
            <a:r>
              <a:rPr lang="ru-RU" sz="3200" b="1" dirty="0">
                <a:solidFill>
                  <a:srgbClr val="C00000"/>
                </a:solidFill>
              </a:rPr>
              <a:t>и связи Кировской области </a:t>
            </a:r>
          </a:p>
          <a:p>
            <a:pPr algn="ctr"/>
            <a:r>
              <a:rPr lang="ru-RU" sz="3200" b="1" dirty="0">
                <a:solidFill>
                  <a:srgbClr val="C00000"/>
                </a:solidFill>
              </a:rPr>
              <a:t>по вопросам противодействия коррупции</a:t>
            </a:r>
          </a:p>
          <a:p>
            <a:pPr algn="ctr"/>
            <a:r>
              <a:rPr lang="ru-RU" sz="3200" b="1" dirty="0">
                <a:solidFill>
                  <a:srgbClr val="C00000"/>
                </a:solidFill>
              </a:rPr>
              <a:t>(8332) 27-27-27, доб 2704</a:t>
            </a:r>
          </a:p>
          <a:p>
            <a:pPr algn="ctr"/>
            <a:endParaRPr lang="ru-RU" sz="3200" b="1" dirty="0">
              <a:solidFill>
                <a:srgbClr val="C00000"/>
              </a:solidFill>
            </a:endParaRPr>
          </a:p>
          <a:p>
            <a:pPr algn="ctr"/>
            <a:r>
              <a:rPr lang="ru-RU" sz="3200" b="1" dirty="0">
                <a:solidFill>
                  <a:srgbClr val="C00000"/>
                </a:solidFill>
              </a:rPr>
              <a:t>Спасибо за внимание!</a:t>
            </a:r>
          </a:p>
        </p:txBody>
      </p:sp>
    </p:spTree>
    <p:extLst>
      <p:ext uri="{BB962C8B-B14F-4D97-AF65-F5344CB8AC3E}">
        <p14:creationId xmlns:p14="http://schemas.microsoft.com/office/powerpoint/2010/main" val="1019784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29"/>
          <p:cNvGrpSpPr/>
          <p:nvPr/>
        </p:nvGrpSpPr>
        <p:grpSpPr>
          <a:xfrm>
            <a:off x="0" y="0"/>
            <a:ext cx="12192000" cy="671879"/>
            <a:chOff x="0" y="0"/>
            <a:chExt cx="12192000" cy="671879"/>
          </a:xfrm>
        </p:grpSpPr>
        <p:sp>
          <p:nvSpPr>
            <p:cNvPr id="31" name="Прямоугольник 30"/>
            <p:cNvSpPr/>
            <p:nvPr/>
          </p:nvSpPr>
          <p:spPr>
            <a:xfrm>
              <a:off x="0" y="0"/>
              <a:ext cx="12192000" cy="3600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dirty="0"/>
            </a:p>
          </p:txBody>
        </p:sp>
        <p:sp>
          <p:nvSpPr>
            <p:cNvPr id="32" name="Прямоугольник 31"/>
            <p:cNvSpPr/>
            <p:nvPr/>
          </p:nvSpPr>
          <p:spPr>
            <a:xfrm>
              <a:off x="0" y="355600"/>
              <a:ext cx="12192000" cy="1080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dirty="0"/>
            </a:p>
          </p:txBody>
        </p:sp>
        <p:sp>
          <p:nvSpPr>
            <p:cNvPr id="33" name="Прямоугольник 32"/>
            <p:cNvSpPr/>
            <p:nvPr/>
          </p:nvSpPr>
          <p:spPr>
            <a:xfrm>
              <a:off x="5765800" y="457200"/>
              <a:ext cx="6426200" cy="1080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dirty="0"/>
            </a:p>
          </p:txBody>
        </p:sp>
        <p:sp>
          <p:nvSpPr>
            <p:cNvPr id="34" name="Прямоугольник 33"/>
            <p:cNvSpPr/>
            <p:nvPr/>
          </p:nvSpPr>
          <p:spPr>
            <a:xfrm>
              <a:off x="6792000" y="563879"/>
              <a:ext cx="5400000" cy="1080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dirty="0"/>
            </a:p>
          </p:txBody>
        </p:sp>
      </p:grpSp>
      <p:sp>
        <p:nvSpPr>
          <p:cNvPr id="14" name="Номер слайда 13"/>
          <p:cNvSpPr>
            <a:spLocks noGrp="1"/>
          </p:cNvSpPr>
          <p:nvPr>
            <p:ph type="sldNum" sz="quarter" idx="12"/>
          </p:nvPr>
        </p:nvSpPr>
        <p:spPr>
          <a:xfrm>
            <a:off x="10972801" y="0"/>
            <a:ext cx="812800" cy="342900"/>
          </a:xfrm>
        </p:spPr>
        <p:txBody>
          <a:bodyPr/>
          <a:lstStyle/>
          <a:p>
            <a:fld id="{0F43F4AF-7D06-4FEB-900F-7B33DEC9A355}" type="slidenum">
              <a:rPr lang="ru-RU" sz="2800" b="1" smtClean="0">
                <a:solidFill>
                  <a:srgbClr val="FF0000"/>
                </a:solidFill>
              </a:rPr>
              <a:pPr/>
              <a:t>3</a:t>
            </a:fld>
            <a:endParaRPr lang="ru-RU" sz="2800" b="1" dirty="0">
              <a:solidFill>
                <a:srgbClr val="FF0000"/>
              </a:solidFill>
            </a:endParaRPr>
          </a:p>
        </p:txBody>
      </p:sp>
      <p:sp>
        <p:nvSpPr>
          <p:cNvPr id="26" name="TextBox 25"/>
          <p:cNvSpPr txBox="1"/>
          <p:nvPr/>
        </p:nvSpPr>
        <p:spPr>
          <a:xfrm>
            <a:off x="870858" y="880634"/>
            <a:ext cx="11088914" cy="492443"/>
          </a:xfrm>
          <a:prstGeom prst="rect">
            <a:avLst/>
          </a:prstGeom>
          <a:noFill/>
        </p:spPr>
        <p:txBody>
          <a:bodyPr wrap="square" rtlCol="0">
            <a:spAutoFit/>
          </a:bodyPr>
          <a:lstStyle/>
          <a:p>
            <a:pPr algn="ctr"/>
            <a:r>
              <a:rPr lang="ru-RU" sz="2600" b="1" dirty="0">
                <a:solidFill>
                  <a:srgbClr val="C00000"/>
                </a:solidFill>
              </a:rPr>
              <a:t>Руководитель государственного учреждения обязан:</a:t>
            </a:r>
          </a:p>
        </p:txBody>
      </p:sp>
      <p:sp>
        <p:nvSpPr>
          <p:cNvPr id="40" name="Прямоугольник 39"/>
          <p:cNvSpPr/>
          <p:nvPr/>
        </p:nvSpPr>
        <p:spPr>
          <a:xfrm>
            <a:off x="1770294" y="2717800"/>
            <a:ext cx="10154919" cy="1049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sz="2000" b="1" dirty="0">
              <a:solidFill>
                <a:srgbClr val="0070C0"/>
              </a:solidFill>
            </a:endParaRPr>
          </a:p>
          <a:p>
            <a:pPr algn="just"/>
            <a:r>
              <a:rPr lang="ru-RU" sz="2000" b="1" dirty="0">
                <a:solidFill>
                  <a:srgbClr val="0070C0"/>
                </a:solidFill>
              </a:rPr>
              <a:t>Представлять сведения о своих доходах, об имуществе и обязательствах имущественного характера, а также о доходах, об имуществе и обязательствах имущественного характера членов своей семьи (ежегодно, в срок до 30 апреля). </a:t>
            </a:r>
          </a:p>
          <a:p>
            <a:pPr algn="just"/>
            <a:r>
              <a:rPr lang="ru-RU" sz="2000" b="1" dirty="0">
                <a:solidFill>
                  <a:srgbClr val="0070C0"/>
                </a:solidFill>
              </a:rPr>
              <a:t>В случае невозможности представления по объективным причинам сведений о доходах супруги (супруга) и (или) несовершеннолетних детей необходимо подготовить соответствующее уведомление.</a:t>
            </a:r>
          </a:p>
        </p:txBody>
      </p:sp>
      <p:sp>
        <p:nvSpPr>
          <p:cNvPr id="41" name="Прямоугольник 40"/>
          <p:cNvSpPr/>
          <p:nvPr/>
        </p:nvSpPr>
        <p:spPr>
          <a:xfrm>
            <a:off x="1782993" y="4418106"/>
            <a:ext cx="10116818" cy="798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sz="2000" b="1" dirty="0">
              <a:solidFill>
                <a:srgbClr val="0070C0"/>
              </a:solidFill>
            </a:endParaRPr>
          </a:p>
          <a:p>
            <a:pPr algn="just"/>
            <a:r>
              <a:rPr lang="ru-RU" sz="2000" b="1" dirty="0">
                <a:solidFill>
                  <a:srgbClr val="0070C0"/>
                </a:solidFill>
              </a:rPr>
              <a:t>Сообщать работодателю о личной заинтересованности при исполнении должностных обязанностей, которая приводит или может привести к конфликту интересов (незамедлительно).</a:t>
            </a:r>
          </a:p>
        </p:txBody>
      </p:sp>
      <p:cxnSp>
        <p:nvCxnSpPr>
          <p:cNvPr id="45" name="Прямая соединительная линия 44"/>
          <p:cNvCxnSpPr/>
          <p:nvPr/>
        </p:nvCxnSpPr>
        <p:spPr>
          <a:xfrm>
            <a:off x="318999" y="4342392"/>
            <a:ext cx="11530013"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46" name="Прямая соединительная линия 45"/>
          <p:cNvCxnSpPr/>
          <p:nvPr/>
        </p:nvCxnSpPr>
        <p:spPr>
          <a:xfrm>
            <a:off x="280900" y="5501041"/>
            <a:ext cx="11530013"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77070" y="2522881"/>
            <a:ext cx="1143000" cy="923330"/>
          </a:xfrm>
          <a:prstGeom prst="rect">
            <a:avLst/>
          </a:prstGeom>
          <a:noFill/>
        </p:spPr>
        <p:txBody>
          <a:bodyPr wrap="square" rtlCol="0">
            <a:spAutoFit/>
          </a:bodyPr>
          <a:lstStyle/>
          <a:p>
            <a:r>
              <a:rPr lang="ru-RU" sz="5400" dirty="0">
                <a:solidFill>
                  <a:srgbClr val="C00000"/>
                </a:solidFill>
                <a:latin typeface="Arial Black" panose="020B0A04020102020204" pitchFamily="34" charset="0"/>
                <a:cs typeface="Aharoni" panose="02010803020104030203" pitchFamily="2" charset="-79"/>
              </a:rPr>
              <a:t>2.</a:t>
            </a:r>
          </a:p>
        </p:txBody>
      </p:sp>
      <p:sp>
        <p:nvSpPr>
          <p:cNvPr id="50" name="TextBox 49"/>
          <p:cNvSpPr txBox="1"/>
          <p:nvPr/>
        </p:nvSpPr>
        <p:spPr>
          <a:xfrm>
            <a:off x="451670" y="4417188"/>
            <a:ext cx="1143000" cy="923330"/>
          </a:xfrm>
          <a:prstGeom prst="rect">
            <a:avLst/>
          </a:prstGeom>
          <a:noFill/>
        </p:spPr>
        <p:txBody>
          <a:bodyPr wrap="square" rtlCol="0">
            <a:spAutoFit/>
          </a:bodyPr>
          <a:lstStyle/>
          <a:p>
            <a:r>
              <a:rPr lang="ru-RU" sz="5400" dirty="0">
                <a:solidFill>
                  <a:srgbClr val="C00000"/>
                </a:solidFill>
                <a:latin typeface="Arial Black" panose="020B0A04020102020204" pitchFamily="34" charset="0"/>
                <a:cs typeface="Aharoni" panose="02010803020104030203" pitchFamily="2" charset="-79"/>
              </a:rPr>
              <a:t>3.</a:t>
            </a:r>
          </a:p>
        </p:txBody>
      </p:sp>
      <p:sp>
        <p:nvSpPr>
          <p:cNvPr id="23" name="Прямоугольник 22">
            <a:extLst>
              <a:ext uri="{FF2B5EF4-FFF2-40B4-BE49-F238E27FC236}">
                <a16:creationId xmlns:a16="http://schemas.microsoft.com/office/drawing/2014/main" id="{43F7F114-DAA9-433B-BA0E-74CBA7D94709}"/>
              </a:ext>
            </a:extLst>
          </p:cNvPr>
          <p:cNvSpPr/>
          <p:nvPr/>
        </p:nvSpPr>
        <p:spPr>
          <a:xfrm>
            <a:off x="1782994" y="1722056"/>
            <a:ext cx="10154919" cy="5493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000" b="1" dirty="0">
                <a:solidFill>
                  <a:srgbClr val="0070C0"/>
                </a:solidFill>
              </a:rPr>
              <a:t>Выполнять требования к служебному поведению, не нарушать запреты, установленные законодательством.</a:t>
            </a:r>
            <a:endParaRPr lang="ru-RU" b="1" dirty="0">
              <a:solidFill>
                <a:srgbClr val="0070C0"/>
              </a:solidFill>
            </a:endParaRPr>
          </a:p>
        </p:txBody>
      </p:sp>
      <p:cxnSp>
        <p:nvCxnSpPr>
          <p:cNvPr id="24" name="Прямая соединительная линия 23">
            <a:extLst>
              <a:ext uri="{FF2B5EF4-FFF2-40B4-BE49-F238E27FC236}">
                <a16:creationId xmlns:a16="http://schemas.microsoft.com/office/drawing/2014/main" id="{E01232F9-47A3-4822-B011-CB54723B5C18}"/>
              </a:ext>
            </a:extLst>
          </p:cNvPr>
          <p:cNvCxnSpPr/>
          <p:nvPr/>
        </p:nvCxnSpPr>
        <p:spPr>
          <a:xfrm>
            <a:off x="382500" y="2414940"/>
            <a:ext cx="11530013"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0DC83BC-9CCD-49B2-901D-09ECE185C809}"/>
              </a:ext>
            </a:extLst>
          </p:cNvPr>
          <p:cNvSpPr txBox="1"/>
          <p:nvPr/>
        </p:nvSpPr>
        <p:spPr>
          <a:xfrm>
            <a:off x="451670" y="1382666"/>
            <a:ext cx="1143000" cy="923330"/>
          </a:xfrm>
          <a:prstGeom prst="rect">
            <a:avLst/>
          </a:prstGeom>
          <a:noFill/>
        </p:spPr>
        <p:txBody>
          <a:bodyPr wrap="square" rtlCol="0">
            <a:spAutoFit/>
          </a:bodyPr>
          <a:lstStyle/>
          <a:p>
            <a:r>
              <a:rPr lang="ru-RU" sz="5400" dirty="0">
                <a:solidFill>
                  <a:srgbClr val="C00000"/>
                </a:solidFill>
                <a:latin typeface="Arial Black" panose="020B0A04020102020204" pitchFamily="34" charset="0"/>
                <a:cs typeface="Aharoni" panose="02010803020104030203" pitchFamily="2" charset="-79"/>
              </a:rPr>
              <a:t>1.</a:t>
            </a:r>
          </a:p>
        </p:txBody>
      </p:sp>
      <p:sp>
        <p:nvSpPr>
          <p:cNvPr id="27" name="TextBox 26"/>
          <p:cNvSpPr txBox="1"/>
          <p:nvPr/>
        </p:nvSpPr>
        <p:spPr>
          <a:xfrm>
            <a:off x="489770" y="5458588"/>
            <a:ext cx="1143000" cy="923330"/>
          </a:xfrm>
          <a:prstGeom prst="rect">
            <a:avLst/>
          </a:prstGeom>
          <a:noFill/>
        </p:spPr>
        <p:txBody>
          <a:bodyPr wrap="square" rtlCol="0">
            <a:spAutoFit/>
          </a:bodyPr>
          <a:lstStyle/>
          <a:p>
            <a:r>
              <a:rPr lang="ru-RU" sz="5400" dirty="0">
                <a:solidFill>
                  <a:srgbClr val="C00000"/>
                </a:solidFill>
                <a:latin typeface="Arial Black" panose="020B0A04020102020204" pitchFamily="34" charset="0"/>
                <a:cs typeface="Aharoni" panose="02010803020104030203" pitchFamily="2" charset="-79"/>
              </a:rPr>
              <a:t>4.</a:t>
            </a:r>
          </a:p>
        </p:txBody>
      </p:sp>
      <p:sp>
        <p:nvSpPr>
          <p:cNvPr id="28" name="Прямоугольник 27"/>
          <p:cNvSpPr/>
          <p:nvPr/>
        </p:nvSpPr>
        <p:spPr>
          <a:xfrm>
            <a:off x="1808393" y="5662706"/>
            <a:ext cx="10116818" cy="798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000" b="1" dirty="0">
                <a:solidFill>
                  <a:srgbClr val="0070C0"/>
                </a:solidFill>
              </a:rPr>
              <a:t>Принимать меры по недопущению любой возможности возникновения конфликта интересов, а также по предотвращению и урегулированию конфликта интересов.</a:t>
            </a:r>
            <a:endParaRPr lang="ru-RU" b="1" dirty="0">
              <a:solidFill>
                <a:srgbClr val="0070C0"/>
              </a:solidFill>
            </a:endParaRPr>
          </a:p>
          <a:p>
            <a:pPr algn="just"/>
            <a:endParaRPr lang="ru-RU" b="1" dirty="0">
              <a:solidFill>
                <a:srgbClr val="0070C0"/>
              </a:solidFill>
            </a:endParaRPr>
          </a:p>
        </p:txBody>
      </p:sp>
    </p:spTree>
    <p:extLst>
      <p:ext uri="{BB962C8B-B14F-4D97-AF65-F5344CB8AC3E}">
        <p14:creationId xmlns:p14="http://schemas.microsoft.com/office/powerpoint/2010/main" val="160111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6563" y="3059239"/>
            <a:ext cx="4554043" cy="879168"/>
          </a:xfrm>
        </p:spPr>
        <p:txBody>
          <a:bodyPr>
            <a:noAutofit/>
          </a:bodyPr>
          <a:lstStyle/>
          <a:p>
            <a:pPr algn="ctr"/>
            <a:r>
              <a:rPr lang="ru-RU" sz="2400" b="1" dirty="0">
                <a:solidFill>
                  <a:srgbClr val="0070C0"/>
                </a:solidFill>
                <a:latin typeface="+mn-lt"/>
                <a:cs typeface="Calibri" pitchFamily="34" charset="0"/>
              </a:rPr>
              <a:t>Порядок сообщения </a:t>
            </a:r>
            <a:br>
              <a:rPr lang="ru-RU" sz="2400" b="1" dirty="0">
                <a:solidFill>
                  <a:srgbClr val="0070C0"/>
                </a:solidFill>
                <a:latin typeface="+mn-lt"/>
                <a:cs typeface="Calibri" pitchFamily="34" charset="0"/>
              </a:rPr>
            </a:br>
            <a:r>
              <a:rPr lang="ru-RU" sz="2400" b="1" dirty="0">
                <a:solidFill>
                  <a:srgbClr val="0070C0"/>
                </a:solidFill>
                <a:latin typeface="+mn-lt"/>
                <a:cs typeface="Calibri" pitchFamily="34" charset="0"/>
              </a:rPr>
              <a:t>и форма уведомления </a:t>
            </a:r>
            <a:br>
              <a:rPr lang="ru-RU" sz="2400" b="1" dirty="0">
                <a:solidFill>
                  <a:srgbClr val="0070C0"/>
                </a:solidFill>
                <a:latin typeface="+mn-lt"/>
                <a:cs typeface="Calibri" pitchFamily="34" charset="0"/>
              </a:rPr>
            </a:br>
            <a:r>
              <a:rPr lang="ru-RU" sz="2400" b="1" dirty="0">
                <a:solidFill>
                  <a:srgbClr val="0070C0"/>
                </a:solidFill>
                <a:latin typeface="+mn-lt"/>
                <a:cs typeface="Calibri" pitchFamily="34" charset="0"/>
              </a:rPr>
              <a:t>о возникновении личной заинтересованности утвержден</a:t>
            </a:r>
            <a:r>
              <a:rPr lang="ru-RU" sz="2400" b="1" dirty="0">
                <a:solidFill>
                  <a:srgbClr val="0070C0"/>
                </a:solidFill>
                <a:latin typeface="+mn-lt"/>
              </a:rPr>
              <a:t> приказом министерства информационных технологий </a:t>
            </a:r>
            <a:br>
              <a:rPr lang="ru-RU" sz="2400" b="1" dirty="0">
                <a:solidFill>
                  <a:srgbClr val="0070C0"/>
                </a:solidFill>
                <a:latin typeface="+mn-lt"/>
              </a:rPr>
            </a:br>
            <a:r>
              <a:rPr lang="ru-RU" sz="2400" b="1" dirty="0">
                <a:solidFill>
                  <a:srgbClr val="0070C0"/>
                </a:solidFill>
                <a:latin typeface="+mn-lt"/>
              </a:rPr>
              <a:t>и связи Кировской области </a:t>
            </a:r>
            <a:br>
              <a:rPr lang="ru-RU" sz="2400" b="1" dirty="0">
                <a:solidFill>
                  <a:srgbClr val="0070C0"/>
                </a:solidFill>
                <a:latin typeface="+mn-lt"/>
              </a:rPr>
            </a:br>
            <a:r>
              <a:rPr lang="ru-RU" sz="2400" b="1" dirty="0">
                <a:solidFill>
                  <a:srgbClr val="0070C0"/>
                </a:solidFill>
                <a:latin typeface="+mn-lt"/>
              </a:rPr>
              <a:t>от 15.02.2021 № 17-од</a:t>
            </a:r>
            <a:br>
              <a:rPr lang="ru-RU" sz="2400" dirty="0"/>
            </a:br>
            <a:r>
              <a:rPr lang="ru-RU" sz="3200" dirty="0">
                <a:solidFill>
                  <a:srgbClr val="0033CC"/>
                </a:solidFill>
                <a:latin typeface="Calibri" pitchFamily="34" charset="0"/>
                <a:cs typeface="Calibri" pitchFamily="34" charset="0"/>
              </a:rPr>
              <a:t> </a:t>
            </a:r>
          </a:p>
        </p:txBody>
      </p:sp>
      <p:sp>
        <p:nvSpPr>
          <p:cNvPr id="11" name="Прямоугольник 10"/>
          <p:cNvSpPr/>
          <p:nvPr/>
        </p:nvSpPr>
        <p:spPr>
          <a:xfrm>
            <a:off x="11577545" y="15845"/>
            <a:ext cx="367408" cy="523220"/>
          </a:xfrm>
          <a:prstGeom prst="rect">
            <a:avLst/>
          </a:prstGeom>
        </p:spPr>
        <p:txBody>
          <a:bodyPr wrap="none">
            <a:spAutoFit/>
          </a:bodyPr>
          <a:lstStyle/>
          <a:p>
            <a:fld id="{0F43F4AF-7D06-4FEB-900F-7B33DEC9A355}" type="slidenum">
              <a:rPr lang="ru-RU" sz="2800" b="1" smtClean="0">
                <a:solidFill>
                  <a:srgbClr val="FF0000"/>
                </a:solidFill>
              </a:rPr>
              <a:pPr/>
              <a:t>4</a:t>
            </a:fld>
            <a:endParaRPr lang="ru-RU" sz="2800" b="1" dirty="0">
              <a:solidFill>
                <a:srgbClr val="FF0000"/>
              </a:solidFill>
            </a:endParaRPr>
          </a:p>
        </p:txBody>
      </p:sp>
      <p:pic>
        <p:nvPicPr>
          <p:cNvPr id="29" name="Рисунок 28">
            <a:extLst>
              <a:ext uri="{FF2B5EF4-FFF2-40B4-BE49-F238E27FC236}">
                <a16:creationId xmlns:a16="http://schemas.microsoft.com/office/drawing/2014/main" id="{2656A2C9-4B33-8848-5439-1750998CD2B8}"/>
              </a:ext>
            </a:extLst>
          </p:cNvPr>
          <p:cNvPicPr>
            <a:picLocks noChangeAspect="1"/>
          </p:cNvPicPr>
          <p:nvPr/>
        </p:nvPicPr>
        <p:blipFill>
          <a:blip r:embed="rId2"/>
          <a:stretch>
            <a:fillRect/>
          </a:stretch>
        </p:blipFill>
        <p:spPr>
          <a:xfrm>
            <a:off x="6741396" y="67981"/>
            <a:ext cx="4783103" cy="6722037"/>
          </a:xfrm>
          <a:prstGeom prst="rect">
            <a:avLst/>
          </a:prstGeom>
        </p:spPr>
      </p:pic>
    </p:spTree>
    <p:extLst>
      <p:ext uri="{BB962C8B-B14F-4D97-AF65-F5344CB8AC3E}">
        <p14:creationId xmlns:p14="http://schemas.microsoft.com/office/powerpoint/2010/main" val="2123383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29"/>
          <p:cNvGrpSpPr/>
          <p:nvPr/>
        </p:nvGrpSpPr>
        <p:grpSpPr>
          <a:xfrm>
            <a:off x="0" y="0"/>
            <a:ext cx="12192000" cy="671879"/>
            <a:chOff x="0" y="0"/>
            <a:chExt cx="12192000" cy="671879"/>
          </a:xfrm>
        </p:grpSpPr>
        <p:sp>
          <p:nvSpPr>
            <p:cNvPr id="31" name="Прямоугольник 30"/>
            <p:cNvSpPr/>
            <p:nvPr/>
          </p:nvSpPr>
          <p:spPr>
            <a:xfrm>
              <a:off x="0" y="0"/>
              <a:ext cx="12192000" cy="3600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dirty="0"/>
            </a:p>
          </p:txBody>
        </p:sp>
        <p:sp>
          <p:nvSpPr>
            <p:cNvPr id="32" name="Прямоугольник 31"/>
            <p:cNvSpPr/>
            <p:nvPr/>
          </p:nvSpPr>
          <p:spPr>
            <a:xfrm>
              <a:off x="0" y="355600"/>
              <a:ext cx="12192000" cy="1080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dirty="0"/>
            </a:p>
          </p:txBody>
        </p:sp>
        <p:sp>
          <p:nvSpPr>
            <p:cNvPr id="33" name="Прямоугольник 32"/>
            <p:cNvSpPr/>
            <p:nvPr/>
          </p:nvSpPr>
          <p:spPr>
            <a:xfrm>
              <a:off x="5765800" y="457200"/>
              <a:ext cx="6426200" cy="1080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dirty="0"/>
            </a:p>
          </p:txBody>
        </p:sp>
        <p:sp>
          <p:nvSpPr>
            <p:cNvPr id="34" name="Прямоугольник 33"/>
            <p:cNvSpPr/>
            <p:nvPr/>
          </p:nvSpPr>
          <p:spPr>
            <a:xfrm>
              <a:off x="6792000" y="563879"/>
              <a:ext cx="5400000" cy="1080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dirty="0"/>
            </a:p>
          </p:txBody>
        </p:sp>
      </p:grpSp>
      <p:sp>
        <p:nvSpPr>
          <p:cNvPr id="14" name="Номер слайда 13"/>
          <p:cNvSpPr>
            <a:spLocks noGrp="1"/>
          </p:cNvSpPr>
          <p:nvPr>
            <p:ph type="sldNum" sz="quarter" idx="12"/>
          </p:nvPr>
        </p:nvSpPr>
        <p:spPr>
          <a:xfrm>
            <a:off x="10972801" y="0"/>
            <a:ext cx="812800" cy="342900"/>
          </a:xfrm>
        </p:spPr>
        <p:txBody>
          <a:bodyPr/>
          <a:lstStyle/>
          <a:p>
            <a:fld id="{0F43F4AF-7D06-4FEB-900F-7B33DEC9A355}" type="slidenum">
              <a:rPr lang="ru-RU" sz="2800" b="1" smtClean="0">
                <a:solidFill>
                  <a:srgbClr val="FF0000"/>
                </a:solidFill>
              </a:rPr>
              <a:pPr/>
              <a:t>5</a:t>
            </a:fld>
            <a:endParaRPr lang="ru-RU" sz="2800" b="1" dirty="0">
              <a:solidFill>
                <a:srgbClr val="FF0000"/>
              </a:solidFill>
            </a:endParaRPr>
          </a:p>
        </p:txBody>
      </p:sp>
      <p:sp>
        <p:nvSpPr>
          <p:cNvPr id="26" name="TextBox 25"/>
          <p:cNvSpPr txBox="1"/>
          <p:nvPr/>
        </p:nvSpPr>
        <p:spPr>
          <a:xfrm>
            <a:off x="870858" y="880634"/>
            <a:ext cx="11088914" cy="892552"/>
          </a:xfrm>
          <a:prstGeom prst="rect">
            <a:avLst/>
          </a:prstGeom>
          <a:noFill/>
        </p:spPr>
        <p:txBody>
          <a:bodyPr wrap="square" rtlCol="0">
            <a:spAutoFit/>
          </a:bodyPr>
          <a:lstStyle/>
          <a:p>
            <a:pPr algn="ctr"/>
            <a:r>
              <a:rPr lang="ru-RU" sz="2600" b="1" dirty="0">
                <a:solidFill>
                  <a:srgbClr val="C00000"/>
                </a:solidFill>
              </a:rPr>
              <a:t>Руководитель государственного учреждения подлежит увольнению </a:t>
            </a:r>
          </a:p>
          <a:p>
            <a:pPr algn="ctr"/>
            <a:r>
              <a:rPr lang="ru-RU" sz="2600" b="1" dirty="0">
                <a:solidFill>
                  <a:srgbClr val="C00000"/>
                </a:solidFill>
              </a:rPr>
              <a:t>в связи с утратой доверия в случае:</a:t>
            </a:r>
          </a:p>
        </p:txBody>
      </p:sp>
      <p:sp>
        <p:nvSpPr>
          <p:cNvPr id="40" name="Прямоугольник 39"/>
          <p:cNvSpPr/>
          <p:nvPr/>
        </p:nvSpPr>
        <p:spPr>
          <a:xfrm>
            <a:off x="1770294" y="3162300"/>
            <a:ext cx="10154919" cy="1049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sz="2000" b="1" dirty="0">
              <a:solidFill>
                <a:srgbClr val="0070C0"/>
              </a:solidFill>
            </a:endParaRPr>
          </a:p>
          <a:p>
            <a:pPr algn="just"/>
            <a:r>
              <a:rPr lang="ru-RU" sz="2400" b="1" dirty="0">
                <a:solidFill>
                  <a:srgbClr val="0070C0"/>
                </a:solidFill>
              </a:rPr>
              <a:t>Непредставления или представления неполных или недостоверных сведений о своих доходах, расходах, об имуществе и обязательствах имущественного характера либо непредставления или представления заведомо неполных или недостоверных сведений о доходах, расходах, об имуществе и обязательствах имущественного характера своих супруга (супруги) и несовершеннолетних детей.</a:t>
            </a:r>
          </a:p>
          <a:p>
            <a:pPr algn="just"/>
            <a:endParaRPr lang="ru-RU" sz="2000" b="1" dirty="0">
              <a:solidFill>
                <a:srgbClr val="0070C0"/>
              </a:solidFill>
            </a:endParaRPr>
          </a:p>
        </p:txBody>
      </p:sp>
      <p:sp>
        <p:nvSpPr>
          <p:cNvPr id="41" name="Прямоугольник 40"/>
          <p:cNvSpPr/>
          <p:nvPr/>
        </p:nvSpPr>
        <p:spPr>
          <a:xfrm>
            <a:off x="1782993" y="4824506"/>
            <a:ext cx="10116818" cy="798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sz="2000" b="1" dirty="0">
              <a:solidFill>
                <a:srgbClr val="0070C0"/>
              </a:solidFill>
            </a:endParaRPr>
          </a:p>
          <a:p>
            <a:pPr algn="just"/>
            <a:endParaRPr lang="ru-RU" sz="2000" b="1" dirty="0">
              <a:solidFill>
                <a:srgbClr val="0070C0"/>
              </a:solidFill>
            </a:endParaRPr>
          </a:p>
          <a:p>
            <a:pPr algn="just"/>
            <a:endParaRPr lang="ru-RU" sz="2000" b="1" dirty="0">
              <a:solidFill>
                <a:srgbClr val="0070C0"/>
              </a:solidFill>
            </a:endParaRPr>
          </a:p>
          <a:p>
            <a:pPr algn="just"/>
            <a:r>
              <a:rPr lang="ru-RU" sz="2000" b="1" dirty="0">
                <a:solidFill>
                  <a:srgbClr val="0070C0"/>
                </a:solidFill>
              </a:rPr>
              <a:t>Сведения о применении к работнику дисциплинарного взыскания в виде увольнения в связи с утратой доверия включаются работодателем в реестр лиц, уволенных в связи с утратой доверия, предусмотренный статьей 15 Федерального закона от 25 декабря 2008 года № 273-ФЗ «О противодействии коррупции».</a:t>
            </a:r>
          </a:p>
          <a:p>
            <a:pPr algn="just"/>
            <a:endParaRPr lang="ru-RU" sz="2000" b="1" dirty="0">
              <a:solidFill>
                <a:srgbClr val="0070C0"/>
              </a:solidFill>
            </a:endParaRPr>
          </a:p>
        </p:txBody>
      </p:sp>
      <p:cxnSp>
        <p:nvCxnSpPr>
          <p:cNvPr id="45" name="Прямая соединительная линия 44"/>
          <p:cNvCxnSpPr/>
          <p:nvPr/>
        </p:nvCxnSpPr>
        <p:spPr>
          <a:xfrm>
            <a:off x="268199" y="4875792"/>
            <a:ext cx="11530013"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77070" y="2789581"/>
            <a:ext cx="1143000" cy="923330"/>
          </a:xfrm>
          <a:prstGeom prst="rect">
            <a:avLst/>
          </a:prstGeom>
          <a:noFill/>
        </p:spPr>
        <p:txBody>
          <a:bodyPr wrap="square" rtlCol="0">
            <a:spAutoFit/>
          </a:bodyPr>
          <a:lstStyle/>
          <a:p>
            <a:r>
              <a:rPr lang="ru-RU" sz="5400" dirty="0">
                <a:solidFill>
                  <a:srgbClr val="C00000"/>
                </a:solidFill>
                <a:latin typeface="Arial Black" panose="020B0A04020102020204" pitchFamily="34" charset="0"/>
                <a:cs typeface="Aharoni" panose="02010803020104030203" pitchFamily="2" charset="-79"/>
              </a:rPr>
              <a:t>2.</a:t>
            </a:r>
          </a:p>
        </p:txBody>
      </p:sp>
      <p:sp>
        <p:nvSpPr>
          <p:cNvPr id="23" name="Прямоугольник 22">
            <a:extLst>
              <a:ext uri="{FF2B5EF4-FFF2-40B4-BE49-F238E27FC236}">
                <a16:creationId xmlns:a16="http://schemas.microsoft.com/office/drawing/2014/main" id="{43F7F114-DAA9-433B-BA0E-74CBA7D94709}"/>
              </a:ext>
            </a:extLst>
          </p:cNvPr>
          <p:cNvSpPr/>
          <p:nvPr/>
        </p:nvSpPr>
        <p:spPr>
          <a:xfrm>
            <a:off x="1782994" y="2077656"/>
            <a:ext cx="10154919" cy="5493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400" b="1" dirty="0">
                <a:solidFill>
                  <a:srgbClr val="0070C0"/>
                </a:solidFill>
              </a:rPr>
              <a:t>Непринятия мер по предотвращению или урегулированию конфликта интересов, стороной которого он является.</a:t>
            </a:r>
          </a:p>
          <a:p>
            <a:pPr algn="just"/>
            <a:endParaRPr lang="ru-RU" b="1" dirty="0">
              <a:solidFill>
                <a:srgbClr val="0070C0"/>
              </a:solidFill>
            </a:endParaRPr>
          </a:p>
        </p:txBody>
      </p:sp>
      <p:cxnSp>
        <p:nvCxnSpPr>
          <p:cNvPr id="24" name="Прямая соединительная линия 23">
            <a:extLst>
              <a:ext uri="{FF2B5EF4-FFF2-40B4-BE49-F238E27FC236}">
                <a16:creationId xmlns:a16="http://schemas.microsoft.com/office/drawing/2014/main" id="{E01232F9-47A3-4822-B011-CB54723B5C18}"/>
              </a:ext>
            </a:extLst>
          </p:cNvPr>
          <p:cNvCxnSpPr/>
          <p:nvPr/>
        </p:nvCxnSpPr>
        <p:spPr>
          <a:xfrm>
            <a:off x="446000" y="2605440"/>
            <a:ext cx="11530013"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0DC83BC-9CCD-49B2-901D-09ECE185C809}"/>
              </a:ext>
            </a:extLst>
          </p:cNvPr>
          <p:cNvSpPr txBox="1"/>
          <p:nvPr/>
        </p:nvSpPr>
        <p:spPr>
          <a:xfrm>
            <a:off x="451670" y="1662066"/>
            <a:ext cx="1143000" cy="923330"/>
          </a:xfrm>
          <a:prstGeom prst="rect">
            <a:avLst/>
          </a:prstGeom>
          <a:noFill/>
        </p:spPr>
        <p:txBody>
          <a:bodyPr wrap="square" rtlCol="0">
            <a:spAutoFit/>
          </a:bodyPr>
          <a:lstStyle/>
          <a:p>
            <a:r>
              <a:rPr lang="ru-RU" sz="5400" dirty="0">
                <a:solidFill>
                  <a:srgbClr val="C00000"/>
                </a:solidFill>
                <a:latin typeface="Arial Black" panose="020B0A04020102020204" pitchFamily="34" charset="0"/>
                <a:cs typeface="Aharoni" panose="02010803020104030203" pitchFamily="2" charset="-79"/>
              </a:rPr>
              <a:t>1.</a:t>
            </a:r>
          </a:p>
        </p:txBody>
      </p:sp>
    </p:spTree>
    <p:extLst>
      <p:ext uri="{BB962C8B-B14F-4D97-AF65-F5344CB8AC3E}">
        <p14:creationId xmlns:p14="http://schemas.microsoft.com/office/powerpoint/2010/main" val="160111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29"/>
          <p:cNvGrpSpPr/>
          <p:nvPr/>
        </p:nvGrpSpPr>
        <p:grpSpPr>
          <a:xfrm>
            <a:off x="0" y="0"/>
            <a:ext cx="12192000" cy="671879"/>
            <a:chOff x="0" y="0"/>
            <a:chExt cx="12192000" cy="671879"/>
          </a:xfrm>
        </p:grpSpPr>
        <p:sp>
          <p:nvSpPr>
            <p:cNvPr id="31" name="Прямоугольник 30"/>
            <p:cNvSpPr/>
            <p:nvPr/>
          </p:nvSpPr>
          <p:spPr>
            <a:xfrm>
              <a:off x="0" y="0"/>
              <a:ext cx="12192000" cy="360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dirty="0"/>
            </a:p>
          </p:txBody>
        </p:sp>
        <p:sp>
          <p:nvSpPr>
            <p:cNvPr id="32" name="Прямоугольник 31"/>
            <p:cNvSpPr/>
            <p:nvPr/>
          </p:nvSpPr>
          <p:spPr>
            <a:xfrm>
              <a:off x="0" y="355600"/>
              <a:ext cx="12192000" cy="108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dirty="0"/>
            </a:p>
          </p:txBody>
        </p:sp>
        <p:sp>
          <p:nvSpPr>
            <p:cNvPr id="33" name="Прямоугольник 32"/>
            <p:cNvSpPr/>
            <p:nvPr/>
          </p:nvSpPr>
          <p:spPr>
            <a:xfrm>
              <a:off x="5765800" y="457200"/>
              <a:ext cx="6426200" cy="108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dirty="0"/>
            </a:p>
          </p:txBody>
        </p:sp>
        <p:sp>
          <p:nvSpPr>
            <p:cNvPr id="34" name="Прямоугольник 33"/>
            <p:cNvSpPr/>
            <p:nvPr/>
          </p:nvSpPr>
          <p:spPr>
            <a:xfrm>
              <a:off x="6792000" y="563879"/>
              <a:ext cx="5400000" cy="108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dirty="0"/>
            </a:p>
          </p:txBody>
        </p:sp>
      </p:grpSp>
      <p:sp>
        <p:nvSpPr>
          <p:cNvPr id="14" name="Номер слайда 13"/>
          <p:cNvSpPr>
            <a:spLocks noGrp="1"/>
          </p:cNvSpPr>
          <p:nvPr>
            <p:ph type="sldNum" sz="quarter" idx="12"/>
          </p:nvPr>
        </p:nvSpPr>
        <p:spPr>
          <a:xfrm>
            <a:off x="11244943" y="0"/>
            <a:ext cx="540657" cy="342900"/>
          </a:xfrm>
        </p:spPr>
        <p:txBody>
          <a:bodyPr/>
          <a:lstStyle/>
          <a:p>
            <a:fld id="{0F43F4AF-7D06-4FEB-900F-7B33DEC9A355}" type="slidenum">
              <a:rPr lang="ru-RU" sz="2800" b="1" smtClean="0">
                <a:solidFill>
                  <a:srgbClr val="FF0000"/>
                </a:solidFill>
              </a:rPr>
              <a:pPr/>
              <a:t>6</a:t>
            </a:fld>
            <a:endParaRPr lang="ru-RU" sz="2800" b="1" dirty="0">
              <a:solidFill>
                <a:srgbClr val="FF0000"/>
              </a:solidFill>
            </a:endParaRPr>
          </a:p>
        </p:txBody>
      </p:sp>
      <p:sp>
        <p:nvSpPr>
          <p:cNvPr id="26" name="TextBox 25"/>
          <p:cNvSpPr txBox="1"/>
          <p:nvPr/>
        </p:nvSpPr>
        <p:spPr>
          <a:xfrm>
            <a:off x="551543" y="942692"/>
            <a:ext cx="11088914" cy="1277273"/>
          </a:xfrm>
          <a:prstGeom prst="rect">
            <a:avLst/>
          </a:prstGeom>
          <a:noFill/>
        </p:spPr>
        <p:txBody>
          <a:bodyPr wrap="square" rtlCol="0">
            <a:spAutoFit/>
          </a:bodyPr>
          <a:lstStyle/>
          <a:p>
            <a:pPr algn="ctr"/>
            <a:r>
              <a:rPr lang="ru-RU" sz="2400" b="1" dirty="0">
                <a:solidFill>
                  <a:srgbClr val="C00000"/>
                </a:solidFill>
              </a:rPr>
              <a:t>Учреждения обязаны разрабатывать и принимать меры по предупреждению коррупции (статья 13.3 Федерального закона от 25.12.2008 № 273-ФЗ).</a:t>
            </a:r>
          </a:p>
          <a:p>
            <a:pPr algn="ctr">
              <a:spcBef>
                <a:spcPts val="600"/>
              </a:spcBef>
            </a:pPr>
            <a:r>
              <a:rPr lang="ru-RU" sz="2400" b="1" dirty="0">
                <a:solidFill>
                  <a:srgbClr val="C00000"/>
                </a:solidFill>
              </a:rPr>
              <a:t>Меры по предупреждению коррупции в учреждении могут включать :</a:t>
            </a:r>
          </a:p>
        </p:txBody>
      </p:sp>
      <p:sp>
        <p:nvSpPr>
          <p:cNvPr id="28" name="Прямоугольник 27">
            <a:extLst>
              <a:ext uri="{FF2B5EF4-FFF2-40B4-BE49-F238E27FC236}">
                <a16:creationId xmlns:a16="http://schemas.microsoft.com/office/drawing/2014/main" id="{8C288374-CEA7-4E96-8FA3-EC89CB952D5C}"/>
              </a:ext>
            </a:extLst>
          </p:cNvPr>
          <p:cNvSpPr/>
          <p:nvPr/>
        </p:nvSpPr>
        <p:spPr>
          <a:xfrm>
            <a:off x="5572031" y="3707514"/>
            <a:ext cx="6213569" cy="798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b="1" dirty="0">
              <a:solidFill>
                <a:srgbClr val="0070C0"/>
              </a:solidFill>
            </a:endParaRPr>
          </a:p>
          <a:p>
            <a:pPr algn="just"/>
            <a:r>
              <a:rPr lang="ru-RU" sz="2200" b="1" dirty="0">
                <a:solidFill>
                  <a:srgbClr val="0070C0"/>
                </a:solidFill>
              </a:rPr>
              <a:t>Сотрудничество организации с правоохранительными органами</a:t>
            </a:r>
          </a:p>
          <a:p>
            <a:endParaRPr lang="ru-RU" b="1" dirty="0">
              <a:solidFill>
                <a:srgbClr val="0070C0"/>
              </a:solidFill>
              <a:cs typeface="Times New Roman" panose="02020603050405020304" pitchFamily="18" charset="0"/>
            </a:endParaRPr>
          </a:p>
        </p:txBody>
      </p:sp>
      <p:sp>
        <p:nvSpPr>
          <p:cNvPr id="37" name="Прямоугольник 36">
            <a:extLst>
              <a:ext uri="{FF2B5EF4-FFF2-40B4-BE49-F238E27FC236}">
                <a16:creationId xmlns:a16="http://schemas.microsoft.com/office/drawing/2014/main" id="{AD3203D8-C1D7-4609-B0E7-F845B94F102E}"/>
              </a:ext>
            </a:extLst>
          </p:cNvPr>
          <p:cNvSpPr/>
          <p:nvPr/>
        </p:nvSpPr>
        <p:spPr>
          <a:xfrm>
            <a:off x="5572032" y="2566187"/>
            <a:ext cx="6236969" cy="798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200" b="1" dirty="0">
                <a:solidFill>
                  <a:srgbClr val="0070C0"/>
                </a:solidFill>
              </a:rPr>
              <a:t>Определение подразделений или должностных лиц, ответственных за профилактику коррупционных и иных правонарушений</a:t>
            </a:r>
          </a:p>
        </p:txBody>
      </p:sp>
      <p:sp>
        <p:nvSpPr>
          <p:cNvPr id="40" name="Прямоугольник 39">
            <a:extLst>
              <a:ext uri="{FF2B5EF4-FFF2-40B4-BE49-F238E27FC236}">
                <a16:creationId xmlns:a16="http://schemas.microsoft.com/office/drawing/2014/main" id="{12D69DEF-B993-44FC-9629-3AFBF3386676}"/>
              </a:ext>
            </a:extLst>
          </p:cNvPr>
          <p:cNvSpPr/>
          <p:nvPr/>
        </p:nvSpPr>
        <p:spPr>
          <a:xfrm>
            <a:off x="5572032" y="4775200"/>
            <a:ext cx="6213568" cy="929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b="1" dirty="0">
              <a:solidFill>
                <a:srgbClr val="0070C0"/>
              </a:solidFill>
            </a:endParaRPr>
          </a:p>
          <a:p>
            <a:pPr algn="just"/>
            <a:r>
              <a:rPr lang="ru-RU" sz="2200" b="1" dirty="0">
                <a:solidFill>
                  <a:srgbClr val="0070C0"/>
                </a:solidFill>
              </a:rPr>
              <a:t>Разработка и внедрение в практику стандартов и процедур, направленных на обеспечение добросовестной работы организации</a:t>
            </a:r>
          </a:p>
          <a:p>
            <a:endParaRPr lang="ru-RU" b="1" dirty="0">
              <a:solidFill>
                <a:schemeClr val="accent5"/>
              </a:solidFill>
            </a:endParaRPr>
          </a:p>
        </p:txBody>
      </p:sp>
      <p:cxnSp>
        <p:nvCxnSpPr>
          <p:cNvPr id="41" name="Прямая соединительная линия 40">
            <a:extLst>
              <a:ext uri="{FF2B5EF4-FFF2-40B4-BE49-F238E27FC236}">
                <a16:creationId xmlns:a16="http://schemas.microsoft.com/office/drawing/2014/main" id="{B5FE7C0A-D1E8-48D3-8FC5-F6200E84B79A}"/>
              </a:ext>
            </a:extLst>
          </p:cNvPr>
          <p:cNvCxnSpPr/>
          <p:nvPr/>
        </p:nvCxnSpPr>
        <p:spPr>
          <a:xfrm>
            <a:off x="4196939" y="3553284"/>
            <a:ext cx="7612062"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45" name="Прямая соединительная линия 44">
            <a:extLst>
              <a:ext uri="{FF2B5EF4-FFF2-40B4-BE49-F238E27FC236}">
                <a16:creationId xmlns:a16="http://schemas.microsoft.com/office/drawing/2014/main" id="{7F09EB5E-447D-45E3-B267-1CF4A7BAC88E}"/>
              </a:ext>
            </a:extLst>
          </p:cNvPr>
          <p:cNvCxnSpPr/>
          <p:nvPr/>
        </p:nvCxnSpPr>
        <p:spPr>
          <a:xfrm>
            <a:off x="4158838" y="4673972"/>
            <a:ext cx="7650163"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70DDFF4D-277F-4499-B6BE-2C1FFC1282E7}"/>
              </a:ext>
            </a:extLst>
          </p:cNvPr>
          <p:cNvSpPr txBox="1"/>
          <p:nvPr/>
        </p:nvSpPr>
        <p:spPr>
          <a:xfrm>
            <a:off x="4240709" y="2511973"/>
            <a:ext cx="1143000" cy="923330"/>
          </a:xfrm>
          <a:prstGeom prst="rect">
            <a:avLst/>
          </a:prstGeom>
          <a:noFill/>
        </p:spPr>
        <p:txBody>
          <a:bodyPr wrap="square" rtlCol="0">
            <a:spAutoFit/>
          </a:bodyPr>
          <a:lstStyle/>
          <a:p>
            <a:r>
              <a:rPr lang="ru-RU" sz="5400" dirty="0">
                <a:solidFill>
                  <a:srgbClr val="92D050"/>
                </a:solidFill>
                <a:latin typeface="Arial Black" panose="020B0A04020102020204" pitchFamily="34" charset="0"/>
                <a:cs typeface="Aharoni" pitchFamily="2" charset="-79"/>
              </a:rPr>
              <a:t>1.</a:t>
            </a:r>
          </a:p>
        </p:txBody>
      </p:sp>
      <p:sp>
        <p:nvSpPr>
          <p:cNvPr id="47" name="TextBox 46">
            <a:extLst>
              <a:ext uri="{FF2B5EF4-FFF2-40B4-BE49-F238E27FC236}">
                <a16:creationId xmlns:a16="http://schemas.microsoft.com/office/drawing/2014/main" id="{9B16F6AF-D322-44FE-B35B-A35FD612411A}"/>
              </a:ext>
            </a:extLst>
          </p:cNvPr>
          <p:cNvSpPr txBox="1"/>
          <p:nvPr/>
        </p:nvSpPr>
        <p:spPr>
          <a:xfrm>
            <a:off x="4240709" y="3641309"/>
            <a:ext cx="1143000" cy="923330"/>
          </a:xfrm>
          <a:prstGeom prst="rect">
            <a:avLst/>
          </a:prstGeom>
          <a:noFill/>
        </p:spPr>
        <p:txBody>
          <a:bodyPr wrap="square" rtlCol="0">
            <a:spAutoFit/>
          </a:bodyPr>
          <a:lstStyle/>
          <a:p>
            <a:r>
              <a:rPr lang="ru-RU" sz="5400" dirty="0">
                <a:solidFill>
                  <a:srgbClr val="92D050"/>
                </a:solidFill>
                <a:latin typeface="Arial Black" panose="020B0A04020102020204" pitchFamily="34" charset="0"/>
                <a:cs typeface="Aharoni" panose="02010803020104030203" pitchFamily="2" charset="-79"/>
              </a:rPr>
              <a:t>2.</a:t>
            </a:r>
          </a:p>
        </p:txBody>
      </p:sp>
      <p:sp>
        <p:nvSpPr>
          <p:cNvPr id="48" name="TextBox 47">
            <a:extLst>
              <a:ext uri="{FF2B5EF4-FFF2-40B4-BE49-F238E27FC236}">
                <a16:creationId xmlns:a16="http://schemas.microsoft.com/office/drawing/2014/main" id="{3199D43F-4EEB-4FF3-9AFA-08E82CB8B597}"/>
              </a:ext>
            </a:extLst>
          </p:cNvPr>
          <p:cNvSpPr txBox="1"/>
          <p:nvPr/>
        </p:nvSpPr>
        <p:spPr>
          <a:xfrm>
            <a:off x="4240709" y="4845833"/>
            <a:ext cx="1143000" cy="923330"/>
          </a:xfrm>
          <a:prstGeom prst="rect">
            <a:avLst/>
          </a:prstGeom>
          <a:noFill/>
        </p:spPr>
        <p:txBody>
          <a:bodyPr wrap="square" rtlCol="0">
            <a:spAutoFit/>
          </a:bodyPr>
          <a:lstStyle/>
          <a:p>
            <a:r>
              <a:rPr lang="ru-RU" sz="5400" dirty="0">
                <a:solidFill>
                  <a:srgbClr val="92D050"/>
                </a:solidFill>
                <a:latin typeface="Arial Black" panose="020B0A04020102020204" pitchFamily="34" charset="0"/>
                <a:cs typeface="Aharoni" panose="02010803020104030203" pitchFamily="2" charset="-79"/>
              </a:rPr>
              <a:t>3.</a:t>
            </a:r>
          </a:p>
        </p:txBody>
      </p:sp>
      <p:pic>
        <p:nvPicPr>
          <p:cNvPr id="19" name="Рисунок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0" y="2787931"/>
            <a:ext cx="2374900" cy="2423017"/>
          </a:xfrm>
          <a:prstGeom prst="rect">
            <a:avLst/>
          </a:prstGeom>
        </p:spPr>
      </p:pic>
    </p:spTree>
    <p:extLst>
      <p:ext uri="{BB962C8B-B14F-4D97-AF65-F5344CB8AC3E}">
        <p14:creationId xmlns:p14="http://schemas.microsoft.com/office/powerpoint/2010/main" val="2982369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29"/>
          <p:cNvGrpSpPr/>
          <p:nvPr/>
        </p:nvGrpSpPr>
        <p:grpSpPr>
          <a:xfrm>
            <a:off x="0" y="0"/>
            <a:ext cx="12192000" cy="671879"/>
            <a:chOff x="0" y="0"/>
            <a:chExt cx="12192000" cy="671879"/>
          </a:xfrm>
        </p:grpSpPr>
        <p:sp>
          <p:nvSpPr>
            <p:cNvPr id="31" name="Прямоугольник 30"/>
            <p:cNvSpPr/>
            <p:nvPr/>
          </p:nvSpPr>
          <p:spPr>
            <a:xfrm>
              <a:off x="0" y="0"/>
              <a:ext cx="12192000" cy="360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dirty="0"/>
            </a:p>
          </p:txBody>
        </p:sp>
        <p:sp>
          <p:nvSpPr>
            <p:cNvPr id="32" name="Прямоугольник 31"/>
            <p:cNvSpPr/>
            <p:nvPr/>
          </p:nvSpPr>
          <p:spPr>
            <a:xfrm>
              <a:off x="0" y="355600"/>
              <a:ext cx="12192000" cy="108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dirty="0"/>
            </a:p>
          </p:txBody>
        </p:sp>
        <p:sp>
          <p:nvSpPr>
            <p:cNvPr id="33" name="Прямоугольник 32"/>
            <p:cNvSpPr/>
            <p:nvPr/>
          </p:nvSpPr>
          <p:spPr>
            <a:xfrm>
              <a:off x="5765800" y="457200"/>
              <a:ext cx="6426200" cy="108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dirty="0"/>
            </a:p>
          </p:txBody>
        </p:sp>
        <p:sp>
          <p:nvSpPr>
            <p:cNvPr id="34" name="Прямоугольник 33"/>
            <p:cNvSpPr/>
            <p:nvPr/>
          </p:nvSpPr>
          <p:spPr>
            <a:xfrm>
              <a:off x="6792000" y="563879"/>
              <a:ext cx="5400000" cy="108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dirty="0"/>
            </a:p>
          </p:txBody>
        </p:sp>
      </p:grpSp>
      <p:sp>
        <p:nvSpPr>
          <p:cNvPr id="14" name="Номер слайда 13"/>
          <p:cNvSpPr>
            <a:spLocks noGrp="1"/>
          </p:cNvSpPr>
          <p:nvPr>
            <p:ph type="sldNum" sz="quarter" idx="12"/>
          </p:nvPr>
        </p:nvSpPr>
        <p:spPr>
          <a:xfrm>
            <a:off x="11244943" y="0"/>
            <a:ext cx="540657" cy="342900"/>
          </a:xfrm>
        </p:spPr>
        <p:txBody>
          <a:bodyPr/>
          <a:lstStyle/>
          <a:p>
            <a:fld id="{0F43F4AF-7D06-4FEB-900F-7B33DEC9A355}" type="slidenum">
              <a:rPr lang="ru-RU" sz="2800" b="1" smtClean="0">
                <a:solidFill>
                  <a:srgbClr val="FF0000"/>
                </a:solidFill>
              </a:rPr>
              <a:pPr/>
              <a:t>7</a:t>
            </a:fld>
            <a:endParaRPr lang="ru-RU" sz="2800" b="1" dirty="0">
              <a:solidFill>
                <a:srgbClr val="FF0000"/>
              </a:solidFill>
            </a:endParaRPr>
          </a:p>
        </p:txBody>
      </p:sp>
      <p:sp>
        <p:nvSpPr>
          <p:cNvPr id="26" name="TextBox 25"/>
          <p:cNvSpPr txBox="1"/>
          <p:nvPr/>
        </p:nvSpPr>
        <p:spPr>
          <a:xfrm>
            <a:off x="551543" y="942692"/>
            <a:ext cx="11088914" cy="830997"/>
          </a:xfrm>
          <a:prstGeom prst="rect">
            <a:avLst/>
          </a:prstGeom>
          <a:noFill/>
        </p:spPr>
        <p:txBody>
          <a:bodyPr wrap="square" rtlCol="0">
            <a:spAutoFit/>
          </a:bodyPr>
          <a:lstStyle/>
          <a:p>
            <a:pPr algn="ctr"/>
            <a:r>
              <a:rPr lang="ru-RU" sz="2400" b="1" dirty="0">
                <a:solidFill>
                  <a:srgbClr val="C00000"/>
                </a:solidFill>
              </a:rPr>
              <a:t>Меры по предупреждению коррупции в учреждении могут включать :</a:t>
            </a:r>
          </a:p>
          <a:p>
            <a:pPr algn="ctr"/>
            <a:r>
              <a:rPr lang="ru-RU" sz="2400" b="1" dirty="0">
                <a:solidFill>
                  <a:srgbClr val="C00000"/>
                </a:solidFill>
              </a:rPr>
              <a:t>(статья 13.3 Федерального закона от 25.12.2008 № 273-ФЗ)</a:t>
            </a:r>
          </a:p>
        </p:txBody>
      </p:sp>
      <p:sp>
        <p:nvSpPr>
          <p:cNvPr id="28" name="Прямоугольник 27">
            <a:extLst>
              <a:ext uri="{FF2B5EF4-FFF2-40B4-BE49-F238E27FC236}">
                <a16:creationId xmlns:a16="http://schemas.microsoft.com/office/drawing/2014/main" id="{8C288374-CEA7-4E96-8FA3-EC89CB952D5C}"/>
              </a:ext>
            </a:extLst>
          </p:cNvPr>
          <p:cNvSpPr/>
          <p:nvPr/>
        </p:nvSpPr>
        <p:spPr>
          <a:xfrm>
            <a:off x="5572031" y="3707514"/>
            <a:ext cx="6213569" cy="798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b="1" dirty="0">
              <a:solidFill>
                <a:srgbClr val="0070C0"/>
              </a:solidFill>
            </a:endParaRPr>
          </a:p>
          <a:p>
            <a:pPr algn="just"/>
            <a:r>
              <a:rPr lang="ru-RU" sz="2300" b="1" dirty="0">
                <a:solidFill>
                  <a:srgbClr val="0070C0"/>
                </a:solidFill>
              </a:rPr>
              <a:t>Предотвращение и урегулирование конфликта интересов</a:t>
            </a:r>
          </a:p>
          <a:p>
            <a:endParaRPr lang="ru-RU" b="1" dirty="0">
              <a:solidFill>
                <a:srgbClr val="0070C0"/>
              </a:solidFill>
              <a:cs typeface="Times New Roman" panose="02020603050405020304" pitchFamily="18" charset="0"/>
            </a:endParaRPr>
          </a:p>
        </p:txBody>
      </p:sp>
      <p:sp>
        <p:nvSpPr>
          <p:cNvPr id="37" name="Прямоугольник 36">
            <a:extLst>
              <a:ext uri="{FF2B5EF4-FFF2-40B4-BE49-F238E27FC236}">
                <a16:creationId xmlns:a16="http://schemas.microsoft.com/office/drawing/2014/main" id="{AD3203D8-C1D7-4609-B0E7-F845B94F102E}"/>
              </a:ext>
            </a:extLst>
          </p:cNvPr>
          <p:cNvSpPr/>
          <p:nvPr/>
        </p:nvSpPr>
        <p:spPr>
          <a:xfrm>
            <a:off x="5572032" y="2566187"/>
            <a:ext cx="6236969" cy="798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b="1" dirty="0">
              <a:solidFill>
                <a:srgbClr val="0070C0"/>
              </a:solidFill>
            </a:endParaRPr>
          </a:p>
          <a:p>
            <a:pPr algn="just"/>
            <a:r>
              <a:rPr lang="ru-RU" sz="2300" b="1" dirty="0">
                <a:solidFill>
                  <a:srgbClr val="0070C0"/>
                </a:solidFill>
              </a:rPr>
              <a:t>Принятие кодекса этики и служебного поведения работников организации</a:t>
            </a:r>
          </a:p>
          <a:p>
            <a:pPr algn="just"/>
            <a:endParaRPr lang="ru-RU" b="1" dirty="0">
              <a:solidFill>
                <a:srgbClr val="0070C0"/>
              </a:solidFill>
            </a:endParaRPr>
          </a:p>
        </p:txBody>
      </p:sp>
      <p:sp>
        <p:nvSpPr>
          <p:cNvPr id="40" name="Прямоугольник 39">
            <a:extLst>
              <a:ext uri="{FF2B5EF4-FFF2-40B4-BE49-F238E27FC236}">
                <a16:creationId xmlns:a16="http://schemas.microsoft.com/office/drawing/2014/main" id="{12D69DEF-B993-44FC-9629-3AFBF3386676}"/>
              </a:ext>
            </a:extLst>
          </p:cNvPr>
          <p:cNvSpPr/>
          <p:nvPr/>
        </p:nvSpPr>
        <p:spPr>
          <a:xfrm>
            <a:off x="5572032" y="4775200"/>
            <a:ext cx="6213568" cy="929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b="1" dirty="0">
              <a:solidFill>
                <a:srgbClr val="0070C0"/>
              </a:solidFill>
            </a:endParaRPr>
          </a:p>
          <a:p>
            <a:pPr algn="just"/>
            <a:endParaRPr lang="ru-RU" b="1" dirty="0">
              <a:solidFill>
                <a:srgbClr val="0070C0"/>
              </a:solidFill>
            </a:endParaRPr>
          </a:p>
          <a:p>
            <a:pPr algn="just"/>
            <a:r>
              <a:rPr lang="ru-RU" sz="2300" b="1" dirty="0">
                <a:solidFill>
                  <a:srgbClr val="0070C0"/>
                </a:solidFill>
              </a:rPr>
              <a:t>Недопущение составления неофициальной отчетности и использования поддельных документов</a:t>
            </a:r>
          </a:p>
          <a:p>
            <a:pPr algn="just"/>
            <a:endParaRPr lang="ru-RU" b="1" dirty="0">
              <a:solidFill>
                <a:srgbClr val="0070C0"/>
              </a:solidFill>
            </a:endParaRPr>
          </a:p>
          <a:p>
            <a:endParaRPr lang="ru-RU" b="1" dirty="0">
              <a:solidFill>
                <a:schemeClr val="accent5"/>
              </a:solidFill>
            </a:endParaRPr>
          </a:p>
        </p:txBody>
      </p:sp>
      <p:cxnSp>
        <p:nvCxnSpPr>
          <p:cNvPr id="41" name="Прямая соединительная линия 40">
            <a:extLst>
              <a:ext uri="{FF2B5EF4-FFF2-40B4-BE49-F238E27FC236}">
                <a16:creationId xmlns:a16="http://schemas.microsoft.com/office/drawing/2014/main" id="{B5FE7C0A-D1E8-48D3-8FC5-F6200E84B79A}"/>
              </a:ext>
            </a:extLst>
          </p:cNvPr>
          <p:cNvCxnSpPr/>
          <p:nvPr/>
        </p:nvCxnSpPr>
        <p:spPr>
          <a:xfrm>
            <a:off x="4196939" y="3553284"/>
            <a:ext cx="7612062"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45" name="Прямая соединительная линия 44">
            <a:extLst>
              <a:ext uri="{FF2B5EF4-FFF2-40B4-BE49-F238E27FC236}">
                <a16:creationId xmlns:a16="http://schemas.microsoft.com/office/drawing/2014/main" id="{7F09EB5E-447D-45E3-B267-1CF4A7BAC88E}"/>
              </a:ext>
            </a:extLst>
          </p:cNvPr>
          <p:cNvCxnSpPr/>
          <p:nvPr/>
        </p:nvCxnSpPr>
        <p:spPr>
          <a:xfrm>
            <a:off x="4158838" y="4673972"/>
            <a:ext cx="7650163"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70DDFF4D-277F-4499-B6BE-2C1FFC1282E7}"/>
              </a:ext>
            </a:extLst>
          </p:cNvPr>
          <p:cNvSpPr txBox="1"/>
          <p:nvPr/>
        </p:nvSpPr>
        <p:spPr>
          <a:xfrm>
            <a:off x="4240709" y="2511973"/>
            <a:ext cx="1143000" cy="923330"/>
          </a:xfrm>
          <a:prstGeom prst="rect">
            <a:avLst/>
          </a:prstGeom>
          <a:noFill/>
        </p:spPr>
        <p:txBody>
          <a:bodyPr wrap="square" rtlCol="0">
            <a:spAutoFit/>
          </a:bodyPr>
          <a:lstStyle/>
          <a:p>
            <a:r>
              <a:rPr lang="ru-RU" sz="5400" dirty="0">
                <a:solidFill>
                  <a:srgbClr val="92D050"/>
                </a:solidFill>
                <a:latin typeface="Arial Black" panose="020B0A04020102020204" pitchFamily="34" charset="0"/>
                <a:cs typeface="Aharoni" panose="02010803020104030203" pitchFamily="2" charset="-79"/>
              </a:rPr>
              <a:t>4.</a:t>
            </a:r>
          </a:p>
        </p:txBody>
      </p:sp>
      <p:sp>
        <p:nvSpPr>
          <p:cNvPr id="47" name="TextBox 46">
            <a:extLst>
              <a:ext uri="{FF2B5EF4-FFF2-40B4-BE49-F238E27FC236}">
                <a16:creationId xmlns:a16="http://schemas.microsoft.com/office/drawing/2014/main" id="{9B16F6AF-D322-44FE-B35B-A35FD612411A}"/>
              </a:ext>
            </a:extLst>
          </p:cNvPr>
          <p:cNvSpPr txBox="1"/>
          <p:nvPr/>
        </p:nvSpPr>
        <p:spPr>
          <a:xfrm>
            <a:off x="4240709" y="3641309"/>
            <a:ext cx="1143000" cy="923330"/>
          </a:xfrm>
          <a:prstGeom prst="rect">
            <a:avLst/>
          </a:prstGeom>
          <a:noFill/>
        </p:spPr>
        <p:txBody>
          <a:bodyPr wrap="square" rtlCol="0">
            <a:spAutoFit/>
          </a:bodyPr>
          <a:lstStyle/>
          <a:p>
            <a:r>
              <a:rPr lang="ru-RU" sz="5400" dirty="0">
                <a:solidFill>
                  <a:srgbClr val="92D050"/>
                </a:solidFill>
                <a:latin typeface="Arial Black" panose="020B0A04020102020204" pitchFamily="34" charset="0"/>
                <a:cs typeface="Aharoni" panose="02010803020104030203" pitchFamily="2" charset="-79"/>
              </a:rPr>
              <a:t>5.</a:t>
            </a:r>
          </a:p>
        </p:txBody>
      </p:sp>
      <p:sp>
        <p:nvSpPr>
          <p:cNvPr id="48" name="TextBox 47">
            <a:extLst>
              <a:ext uri="{FF2B5EF4-FFF2-40B4-BE49-F238E27FC236}">
                <a16:creationId xmlns:a16="http://schemas.microsoft.com/office/drawing/2014/main" id="{3199D43F-4EEB-4FF3-9AFA-08E82CB8B597}"/>
              </a:ext>
            </a:extLst>
          </p:cNvPr>
          <p:cNvSpPr txBox="1"/>
          <p:nvPr/>
        </p:nvSpPr>
        <p:spPr>
          <a:xfrm>
            <a:off x="4240709" y="4845833"/>
            <a:ext cx="1143000" cy="923330"/>
          </a:xfrm>
          <a:prstGeom prst="rect">
            <a:avLst/>
          </a:prstGeom>
          <a:noFill/>
        </p:spPr>
        <p:txBody>
          <a:bodyPr wrap="square" rtlCol="0">
            <a:spAutoFit/>
          </a:bodyPr>
          <a:lstStyle/>
          <a:p>
            <a:r>
              <a:rPr lang="ru-RU" sz="5400" dirty="0">
                <a:solidFill>
                  <a:srgbClr val="92D050"/>
                </a:solidFill>
                <a:latin typeface="Arial Black" panose="020B0A04020102020204" pitchFamily="34" charset="0"/>
                <a:cs typeface="Aharoni" panose="02010803020104030203" pitchFamily="2" charset="-79"/>
              </a:rPr>
              <a:t>6.</a:t>
            </a:r>
          </a:p>
        </p:txBody>
      </p:sp>
      <p:pic>
        <p:nvPicPr>
          <p:cNvPr id="18" name="Рисунок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00" y="2787931"/>
            <a:ext cx="2374900" cy="2423017"/>
          </a:xfrm>
          <a:prstGeom prst="rect">
            <a:avLst/>
          </a:prstGeom>
        </p:spPr>
      </p:pic>
    </p:spTree>
    <p:extLst>
      <p:ext uri="{BB962C8B-B14F-4D97-AF65-F5344CB8AC3E}">
        <p14:creationId xmlns:p14="http://schemas.microsoft.com/office/powerpoint/2010/main" val="2982369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5"/>
          <p:cNvGrpSpPr/>
          <p:nvPr/>
        </p:nvGrpSpPr>
        <p:grpSpPr>
          <a:xfrm>
            <a:off x="0" y="0"/>
            <a:ext cx="12192000" cy="671879"/>
            <a:chOff x="0" y="0"/>
            <a:chExt cx="12192000" cy="671879"/>
          </a:xfrm>
        </p:grpSpPr>
        <p:sp>
          <p:nvSpPr>
            <p:cNvPr id="17" name="Прямоугольник 16"/>
            <p:cNvSpPr/>
            <p:nvPr/>
          </p:nvSpPr>
          <p:spPr>
            <a:xfrm>
              <a:off x="0" y="0"/>
              <a:ext cx="12192000" cy="360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dirty="0"/>
            </a:p>
          </p:txBody>
        </p:sp>
        <p:sp>
          <p:nvSpPr>
            <p:cNvPr id="19" name="Прямоугольник 18"/>
            <p:cNvSpPr/>
            <p:nvPr/>
          </p:nvSpPr>
          <p:spPr>
            <a:xfrm>
              <a:off x="0" y="355600"/>
              <a:ext cx="12192000" cy="108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dirty="0"/>
            </a:p>
          </p:txBody>
        </p:sp>
        <p:sp>
          <p:nvSpPr>
            <p:cNvPr id="20" name="Прямоугольник 19"/>
            <p:cNvSpPr/>
            <p:nvPr/>
          </p:nvSpPr>
          <p:spPr>
            <a:xfrm>
              <a:off x="5765800" y="457200"/>
              <a:ext cx="6426200" cy="108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dirty="0"/>
            </a:p>
          </p:txBody>
        </p:sp>
        <p:sp>
          <p:nvSpPr>
            <p:cNvPr id="24" name="Прямоугольник 23"/>
            <p:cNvSpPr/>
            <p:nvPr/>
          </p:nvSpPr>
          <p:spPr>
            <a:xfrm>
              <a:off x="6792000" y="563879"/>
              <a:ext cx="5400000" cy="108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dirty="0"/>
            </a:p>
          </p:txBody>
        </p:sp>
      </p:grpSp>
      <p:sp>
        <p:nvSpPr>
          <p:cNvPr id="14" name="Номер слайда 13"/>
          <p:cNvSpPr>
            <a:spLocks noGrp="1"/>
          </p:cNvSpPr>
          <p:nvPr>
            <p:ph type="sldNum" sz="quarter" idx="12"/>
          </p:nvPr>
        </p:nvSpPr>
        <p:spPr>
          <a:xfrm>
            <a:off x="11022677" y="0"/>
            <a:ext cx="762924" cy="342900"/>
          </a:xfrm>
        </p:spPr>
        <p:txBody>
          <a:bodyPr/>
          <a:lstStyle/>
          <a:p>
            <a:fld id="{0F43F4AF-7D06-4FEB-900F-7B33DEC9A355}" type="slidenum">
              <a:rPr lang="ru-RU" sz="2800" b="1" smtClean="0">
                <a:solidFill>
                  <a:srgbClr val="FF0000"/>
                </a:solidFill>
              </a:rPr>
              <a:pPr/>
              <a:t>8</a:t>
            </a:fld>
            <a:endParaRPr lang="ru-RU" sz="2800" b="1" dirty="0">
              <a:solidFill>
                <a:srgbClr val="FF0000"/>
              </a:solidFill>
            </a:endParaRPr>
          </a:p>
        </p:txBody>
      </p:sp>
      <p:sp>
        <p:nvSpPr>
          <p:cNvPr id="31" name="TextBox 30"/>
          <p:cNvSpPr txBox="1"/>
          <p:nvPr/>
        </p:nvSpPr>
        <p:spPr>
          <a:xfrm>
            <a:off x="551543" y="760703"/>
            <a:ext cx="11088914" cy="830997"/>
          </a:xfrm>
          <a:prstGeom prst="rect">
            <a:avLst/>
          </a:prstGeom>
          <a:noFill/>
        </p:spPr>
        <p:txBody>
          <a:bodyPr wrap="square" rtlCol="0">
            <a:spAutoFit/>
          </a:bodyPr>
          <a:lstStyle/>
          <a:p>
            <a:pPr algn="ctr"/>
            <a:r>
              <a:rPr lang="ru-RU" sz="2400" b="1" dirty="0">
                <a:solidFill>
                  <a:srgbClr val="C00000"/>
                </a:solidFill>
              </a:rPr>
              <a:t>Методическое обеспечение деятельности учреждений </a:t>
            </a:r>
          </a:p>
          <a:p>
            <a:pPr algn="ctr"/>
            <a:r>
              <a:rPr lang="ru-RU" sz="2400" b="1" dirty="0">
                <a:solidFill>
                  <a:srgbClr val="C00000"/>
                </a:solidFill>
              </a:rPr>
              <a:t>по профилактике коррупционных правонарушений</a:t>
            </a:r>
          </a:p>
        </p:txBody>
      </p:sp>
      <p:sp>
        <p:nvSpPr>
          <p:cNvPr id="21" name="Шестиугольник 20"/>
          <p:cNvSpPr/>
          <p:nvPr/>
        </p:nvSpPr>
        <p:spPr>
          <a:xfrm>
            <a:off x="1476191" y="1722670"/>
            <a:ext cx="4812631" cy="2202785"/>
          </a:xfrm>
          <a:prstGeom prst="hexagon">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dirty="0"/>
              <a:t>Раздел </a:t>
            </a:r>
          </a:p>
          <a:p>
            <a:pPr algn="ctr"/>
            <a:r>
              <a:rPr lang="ru-RU" b="1" dirty="0"/>
              <a:t>«Противодействие коррупции\</a:t>
            </a:r>
          </a:p>
          <a:p>
            <a:pPr algn="ctr"/>
            <a:r>
              <a:rPr lang="ru-RU" b="1" dirty="0"/>
              <a:t>Информация для подведомственных организаций по вопросам противодействия коррупции \ Методические материалы</a:t>
            </a:r>
          </a:p>
        </p:txBody>
      </p:sp>
      <p:sp>
        <p:nvSpPr>
          <p:cNvPr id="25" name="Шестиугольник 24"/>
          <p:cNvSpPr/>
          <p:nvPr/>
        </p:nvSpPr>
        <p:spPr>
          <a:xfrm>
            <a:off x="6410481" y="2766379"/>
            <a:ext cx="4886746" cy="2692400"/>
          </a:xfrm>
          <a:prstGeom prst="hexagon">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dirty="0"/>
              <a:t>Письмо управления от 17.11.2022 № 11073-11-21 </a:t>
            </a:r>
          </a:p>
          <a:p>
            <a:pPr algn="ctr"/>
            <a:r>
              <a:rPr lang="ru-RU" b="1" dirty="0"/>
              <a:t>«О направлении модельного акта»</a:t>
            </a:r>
            <a:r>
              <a:rPr lang="ru-RU" sz="1200" dirty="0"/>
              <a:t> </a:t>
            </a:r>
          </a:p>
          <a:p>
            <a:pPr algn="ctr"/>
            <a:r>
              <a:rPr lang="ru-RU" dirty="0"/>
              <a:t>(модельный локальный нормативный акт </a:t>
            </a:r>
          </a:p>
          <a:p>
            <a:pPr algn="ctr"/>
            <a:r>
              <a:rPr lang="ru-RU" dirty="0"/>
              <a:t>«Об  утверждении Плана мероприятий учреждения по противодействию коррупции») </a:t>
            </a:r>
          </a:p>
        </p:txBody>
      </p:sp>
      <p:sp>
        <p:nvSpPr>
          <p:cNvPr id="22" name="Шестиугольник 21"/>
          <p:cNvSpPr/>
          <p:nvPr/>
        </p:nvSpPr>
        <p:spPr>
          <a:xfrm>
            <a:off x="1475622" y="4326097"/>
            <a:ext cx="4813200" cy="1771200"/>
          </a:xfrm>
          <a:prstGeom prst="hexagon">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800" b="1" dirty="0"/>
              <a:t>Письмо управления от 11.05.2022 № 3833-11-21 «О направлении памятки в помощь руководителю государственного (муниципального) учреждения»   </a:t>
            </a:r>
            <a:endParaRPr lang="ru-RU" sz="1000" b="1" dirty="0"/>
          </a:p>
        </p:txBody>
      </p:sp>
    </p:spTree>
    <p:extLst>
      <p:ext uri="{BB962C8B-B14F-4D97-AF65-F5344CB8AC3E}">
        <p14:creationId xmlns:p14="http://schemas.microsoft.com/office/powerpoint/2010/main" val="1457261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5"/>
          <p:cNvGrpSpPr/>
          <p:nvPr/>
        </p:nvGrpSpPr>
        <p:grpSpPr>
          <a:xfrm>
            <a:off x="0" y="0"/>
            <a:ext cx="12192000" cy="671879"/>
            <a:chOff x="0" y="0"/>
            <a:chExt cx="12192000" cy="671879"/>
          </a:xfrm>
        </p:grpSpPr>
        <p:sp>
          <p:nvSpPr>
            <p:cNvPr id="17" name="Прямоугольник 16"/>
            <p:cNvSpPr/>
            <p:nvPr/>
          </p:nvSpPr>
          <p:spPr>
            <a:xfrm>
              <a:off x="0" y="0"/>
              <a:ext cx="12192000" cy="360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dirty="0"/>
            </a:p>
          </p:txBody>
        </p:sp>
        <p:sp>
          <p:nvSpPr>
            <p:cNvPr id="19" name="Прямоугольник 18"/>
            <p:cNvSpPr/>
            <p:nvPr/>
          </p:nvSpPr>
          <p:spPr>
            <a:xfrm>
              <a:off x="0" y="355600"/>
              <a:ext cx="12192000" cy="108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dirty="0"/>
            </a:p>
          </p:txBody>
        </p:sp>
        <p:sp>
          <p:nvSpPr>
            <p:cNvPr id="20" name="Прямоугольник 19"/>
            <p:cNvSpPr/>
            <p:nvPr/>
          </p:nvSpPr>
          <p:spPr>
            <a:xfrm>
              <a:off x="5765800" y="457200"/>
              <a:ext cx="6426200" cy="108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dirty="0"/>
            </a:p>
          </p:txBody>
        </p:sp>
        <p:sp>
          <p:nvSpPr>
            <p:cNvPr id="24" name="Прямоугольник 23"/>
            <p:cNvSpPr/>
            <p:nvPr/>
          </p:nvSpPr>
          <p:spPr>
            <a:xfrm>
              <a:off x="6792000" y="563879"/>
              <a:ext cx="5400000" cy="108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dirty="0"/>
            </a:p>
          </p:txBody>
        </p:sp>
      </p:grpSp>
      <p:sp>
        <p:nvSpPr>
          <p:cNvPr id="14" name="Номер слайда 13"/>
          <p:cNvSpPr>
            <a:spLocks noGrp="1"/>
          </p:cNvSpPr>
          <p:nvPr>
            <p:ph type="sldNum" sz="quarter" idx="12"/>
          </p:nvPr>
        </p:nvSpPr>
        <p:spPr>
          <a:xfrm>
            <a:off x="11022677" y="0"/>
            <a:ext cx="762924" cy="342900"/>
          </a:xfrm>
        </p:spPr>
        <p:txBody>
          <a:bodyPr/>
          <a:lstStyle/>
          <a:p>
            <a:fld id="{0F43F4AF-7D06-4FEB-900F-7B33DEC9A355}" type="slidenum">
              <a:rPr lang="ru-RU" sz="2800" b="1" smtClean="0">
                <a:solidFill>
                  <a:srgbClr val="FF0000"/>
                </a:solidFill>
              </a:rPr>
              <a:pPr/>
              <a:t>9</a:t>
            </a:fld>
            <a:endParaRPr lang="ru-RU" sz="2800" b="1" dirty="0">
              <a:solidFill>
                <a:srgbClr val="FF0000"/>
              </a:solidFill>
            </a:endParaRPr>
          </a:p>
        </p:txBody>
      </p:sp>
      <p:sp>
        <p:nvSpPr>
          <p:cNvPr id="31" name="TextBox 30"/>
          <p:cNvSpPr txBox="1"/>
          <p:nvPr/>
        </p:nvSpPr>
        <p:spPr>
          <a:xfrm>
            <a:off x="870857" y="779767"/>
            <a:ext cx="11088914" cy="830997"/>
          </a:xfrm>
          <a:prstGeom prst="rect">
            <a:avLst/>
          </a:prstGeom>
          <a:noFill/>
        </p:spPr>
        <p:txBody>
          <a:bodyPr wrap="square" rtlCol="0">
            <a:spAutoFit/>
          </a:bodyPr>
          <a:lstStyle/>
          <a:p>
            <a:pPr algn="ctr"/>
            <a:r>
              <a:rPr lang="ru-RU" sz="2400" b="1" dirty="0">
                <a:solidFill>
                  <a:srgbClr val="C00000"/>
                </a:solidFill>
              </a:rPr>
              <a:t>Примерный перечень документов по противодействию коррупции, </a:t>
            </a:r>
          </a:p>
          <a:p>
            <a:pPr algn="ctr"/>
            <a:r>
              <a:rPr lang="ru-RU" sz="2400" b="1" dirty="0">
                <a:solidFill>
                  <a:srgbClr val="C00000"/>
                </a:solidFill>
              </a:rPr>
              <a:t>которые должны быть разработаны в учреждении</a:t>
            </a:r>
          </a:p>
        </p:txBody>
      </p:sp>
      <p:sp>
        <p:nvSpPr>
          <p:cNvPr id="39" name="Прямоугольник 38"/>
          <p:cNvSpPr/>
          <p:nvPr/>
        </p:nvSpPr>
        <p:spPr>
          <a:xfrm>
            <a:off x="323850" y="3076264"/>
            <a:ext cx="5441950" cy="63213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b="1" dirty="0">
                <a:solidFill>
                  <a:schemeClr val="accent5"/>
                </a:solidFill>
              </a:rPr>
              <a:t>Кодекс этики и служебного поведения работников</a:t>
            </a:r>
          </a:p>
        </p:txBody>
      </p:sp>
      <p:sp>
        <p:nvSpPr>
          <p:cNvPr id="45" name="Прямоугольник 44"/>
          <p:cNvSpPr/>
          <p:nvPr/>
        </p:nvSpPr>
        <p:spPr>
          <a:xfrm>
            <a:off x="323850" y="1663700"/>
            <a:ext cx="5443200" cy="13843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b="1" dirty="0">
                <a:solidFill>
                  <a:schemeClr val="accent5"/>
                </a:solidFill>
              </a:rPr>
              <a:t>Правовой акт об определении лица, ответственного за профилактику коррупционных правонарушений (+должностная инструкция, в которой перечислены конкретные обязанности)</a:t>
            </a:r>
          </a:p>
        </p:txBody>
      </p:sp>
      <p:sp>
        <p:nvSpPr>
          <p:cNvPr id="46" name="Прямоугольник 45"/>
          <p:cNvSpPr/>
          <p:nvPr/>
        </p:nvSpPr>
        <p:spPr>
          <a:xfrm>
            <a:off x="323850" y="3757177"/>
            <a:ext cx="5441950" cy="5760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a:solidFill>
                  <a:schemeClr val="accent5"/>
                </a:solidFill>
              </a:rPr>
              <a:t>Антикоррупционная политика</a:t>
            </a:r>
          </a:p>
        </p:txBody>
      </p:sp>
      <p:sp>
        <p:nvSpPr>
          <p:cNvPr id="47" name="Прямоугольник 46"/>
          <p:cNvSpPr/>
          <p:nvPr/>
        </p:nvSpPr>
        <p:spPr>
          <a:xfrm>
            <a:off x="323850" y="4438090"/>
            <a:ext cx="5441950" cy="5760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b="1" dirty="0">
                <a:solidFill>
                  <a:schemeClr val="accent5"/>
                </a:solidFill>
              </a:rPr>
              <a:t>План мероприятий по противодействию коррупции</a:t>
            </a:r>
          </a:p>
        </p:txBody>
      </p:sp>
      <p:sp>
        <p:nvSpPr>
          <p:cNvPr id="48" name="Прямоугольник 47"/>
          <p:cNvSpPr/>
          <p:nvPr/>
        </p:nvSpPr>
        <p:spPr>
          <a:xfrm>
            <a:off x="6392060" y="1651000"/>
            <a:ext cx="5443200" cy="1326303"/>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b="1" dirty="0">
                <a:solidFill>
                  <a:schemeClr val="accent5"/>
                </a:solidFill>
              </a:rPr>
              <a:t>Правовой акт об утверждении состава и положения о комиссии по соблюдению требований к служебному поведению и урегулированию конфликта интересов</a:t>
            </a:r>
          </a:p>
        </p:txBody>
      </p:sp>
      <p:sp>
        <p:nvSpPr>
          <p:cNvPr id="50" name="Прямоугольник 49"/>
          <p:cNvSpPr/>
          <p:nvPr/>
        </p:nvSpPr>
        <p:spPr>
          <a:xfrm>
            <a:off x="6392060" y="3080728"/>
            <a:ext cx="5443200" cy="1097572"/>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b="1" dirty="0">
                <a:solidFill>
                  <a:schemeClr val="accent5"/>
                </a:solidFill>
              </a:rPr>
              <a:t>Порядок уведомления работодателя о фактах обращения в целях склонения работника к совершению коррупционных правонарушений</a:t>
            </a:r>
          </a:p>
        </p:txBody>
      </p:sp>
      <p:sp>
        <p:nvSpPr>
          <p:cNvPr id="53" name="Прямоугольник 52"/>
          <p:cNvSpPr/>
          <p:nvPr/>
        </p:nvSpPr>
        <p:spPr>
          <a:xfrm>
            <a:off x="323850" y="5119003"/>
            <a:ext cx="5441950" cy="8748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b="1" dirty="0">
                <a:solidFill>
                  <a:schemeClr val="accent5"/>
                </a:solidFill>
              </a:rPr>
              <a:t>Порядок уведомления работодателя о конфликте интересов</a:t>
            </a:r>
          </a:p>
        </p:txBody>
      </p:sp>
      <p:sp>
        <p:nvSpPr>
          <p:cNvPr id="26" name="Прямоугольник 25"/>
          <p:cNvSpPr/>
          <p:nvPr/>
        </p:nvSpPr>
        <p:spPr>
          <a:xfrm>
            <a:off x="6392060" y="4376081"/>
            <a:ext cx="5443200" cy="5760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b="1" dirty="0">
                <a:solidFill>
                  <a:schemeClr val="accent5"/>
                </a:solidFill>
              </a:rPr>
              <a:t>Положение о порядке сообщения о получении подарка, его сдаче и оценки</a:t>
            </a:r>
          </a:p>
        </p:txBody>
      </p:sp>
      <p:sp>
        <p:nvSpPr>
          <p:cNvPr id="28" name="Прямоугольник 27"/>
          <p:cNvSpPr/>
          <p:nvPr/>
        </p:nvSpPr>
        <p:spPr>
          <a:xfrm>
            <a:off x="6392060" y="5119005"/>
            <a:ext cx="5443200" cy="8748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b="1" dirty="0">
                <a:solidFill>
                  <a:schemeClr val="accent5"/>
                </a:solidFill>
              </a:rPr>
              <a:t>Положение об оценке коррупционных рисков и перечень должностей, замещение которых связано с коррупционными рисками</a:t>
            </a:r>
          </a:p>
        </p:txBody>
      </p:sp>
    </p:spTree>
    <p:extLst>
      <p:ext uri="{BB962C8B-B14F-4D97-AF65-F5344CB8AC3E}">
        <p14:creationId xmlns:p14="http://schemas.microsoft.com/office/powerpoint/2010/main" val="159416576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8677</TotalTime>
  <Words>2054</Words>
  <Application>Microsoft Office PowerPoint</Application>
  <PresentationFormat>Широкоэкранный</PresentationFormat>
  <Paragraphs>188</Paragraphs>
  <Slides>20</Slides>
  <Notes>19</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20</vt:i4>
      </vt:variant>
    </vt:vector>
  </HeadingPairs>
  <TitlesOfParts>
    <vt:vector size="27" baseType="lpstr">
      <vt:lpstr>Arial</vt:lpstr>
      <vt:lpstr>Arial Black</vt:lpstr>
      <vt:lpstr>Calibri</vt:lpstr>
      <vt:lpstr>Calibri Light</vt:lpstr>
      <vt:lpstr>Symbol</vt:lpstr>
      <vt:lpstr>Times New Roman</vt:lpstr>
      <vt:lpstr>Тема Office</vt:lpstr>
      <vt:lpstr>      </vt:lpstr>
      <vt:lpstr>Основные понятия</vt:lpstr>
      <vt:lpstr>Презентация PowerPoint</vt:lpstr>
      <vt:lpstr>Порядок сообщения  и форма уведомления  о возникновении личной заинтересованности утвержден приказом министерства информационных технологий  и связи Кировской области  от 15.02.2021 № 17-од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презентации как всегда очень интересная и крайне актуальная</dc:title>
  <dc:creator>Никита</dc:creator>
  <cp:lastModifiedBy>Юлия В. Чистякова</cp:lastModifiedBy>
  <cp:revision>806</cp:revision>
  <cp:lastPrinted>2019-11-28T21:35:27Z</cp:lastPrinted>
  <dcterms:created xsi:type="dcterms:W3CDTF">2015-10-24T19:54:13Z</dcterms:created>
  <dcterms:modified xsi:type="dcterms:W3CDTF">2023-10-05T12:54:35Z</dcterms:modified>
</cp:coreProperties>
</file>